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16285-E6FC-4328-BC8B-BFA704971B37}" type="datetimeFigureOut">
              <a:rPr lang="en-US" smtClean="0"/>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40FAC-04EB-484C-8FC9-EC746ED4E7DD}" type="slidenum">
              <a:rPr lang="en-US" smtClean="0"/>
              <a:t>‹#›</a:t>
            </a:fld>
            <a:endParaRPr lang="en-US"/>
          </a:p>
        </p:txBody>
      </p:sp>
    </p:spTree>
    <p:extLst>
      <p:ext uri="{BB962C8B-B14F-4D97-AF65-F5344CB8AC3E}">
        <p14:creationId xmlns:p14="http://schemas.microsoft.com/office/powerpoint/2010/main" val="368930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about</a:t>
            </a:r>
            <a:r>
              <a:rPr lang="en-US" baseline="0" dirty="0" smtClean="0"/>
              <a:t> the “binary construction” of the terms, “Betrayal/Trust,”  “Courage/Fear” and </a:t>
            </a:r>
            <a:r>
              <a:rPr lang="en-US" baseline="0" smtClean="0"/>
              <a:t>“Survival/Hopelessness</a:t>
            </a:r>
            <a:r>
              <a:rPr lang="en-US" baseline="0" dirty="0" smtClean="0"/>
              <a:t>”</a:t>
            </a:r>
            <a:br>
              <a:rPr lang="en-US" baseline="0" dirty="0" smtClean="0"/>
            </a:br>
            <a:endParaRPr lang="en-US" dirty="0"/>
          </a:p>
        </p:txBody>
      </p:sp>
      <p:sp>
        <p:nvSpPr>
          <p:cNvPr id="4" name="Slide Number Placeholder 3"/>
          <p:cNvSpPr>
            <a:spLocks noGrp="1"/>
          </p:cNvSpPr>
          <p:nvPr>
            <p:ph type="sldNum" sz="quarter" idx="10"/>
          </p:nvPr>
        </p:nvSpPr>
        <p:spPr/>
        <p:txBody>
          <a:bodyPr/>
          <a:lstStyle/>
          <a:p>
            <a:fld id="{BC940FAC-04EB-484C-8FC9-EC746ED4E7DD}" type="slidenum">
              <a:rPr lang="en-US" smtClean="0"/>
              <a:t>1</a:t>
            </a:fld>
            <a:endParaRPr lang="en-US"/>
          </a:p>
        </p:txBody>
      </p:sp>
    </p:spTree>
    <p:extLst>
      <p:ext uri="{BB962C8B-B14F-4D97-AF65-F5344CB8AC3E}">
        <p14:creationId xmlns:p14="http://schemas.microsoft.com/office/powerpoint/2010/main" val="355655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552446B4-AF69-4265-9E97-32B7D15B4B50}"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D83323E9-E627-43FB-B854-50ACA8139747}"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446B4-AF69-4265-9E97-32B7D15B4B50}"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323E9-E627-43FB-B854-50ACA81397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446B4-AF69-4265-9E97-32B7D15B4B50}"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323E9-E627-43FB-B854-50ACA81397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552446B4-AF69-4265-9E97-32B7D15B4B50}"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323E9-E627-43FB-B854-50ACA8139747}"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552446B4-AF69-4265-9E97-32B7D15B4B50}"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323E9-E627-43FB-B854-50ACA8139747}"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2446B4-AF69-4265-9E97-32B7D15B4B50}"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323E9-E627-43FB-B854-50ACA8139747}"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52446B4-AF69-4265-9E97-32B7D15B4B50}"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323E9-E627-43FB-B854-50ACA8139747}"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552446B4-AF69-4265-9E97-32B7D15B4B50}"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323E9-E627-43FB-B854-50ACA8139747}"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446B4-AF69-4265-9E97-32B7D15B4B50}"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323E9-E627-43FB-B854-50ACA81397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552446B4-AF69-4265-9E97-32B7D15B4B50}"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323E9-E627-43FB-B854-50ACA8139747}"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552446B4-AF69-4265-9E97-32B7D15B4B50}"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323E9-E627-43FB-B854-50ACA8139747}"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552446B4-AF69-4265-9E97-32B7D15B4B50}" type="datetimeFigureOut">
              <a:rPr lang="en-US" smtClean="0"/>
              <a:t>1/16/2019</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D83323E9-E627-43FB-B854-50ACA81397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000" dirty="0" smtClean="0"/>
              <a:t>An Alaska Legend of Betrayal, Courage and Survival</a:t>
            </a:r>
            <a:endParaRPr lang="en-US" sz="3000" dirty="0"/>
          </a:p>
        </p:txBody>
      </p:sp>
      <p:sp>
        <p:nvSpPr>
          <p:cNvPr id="2" name="Title 1"/>
          <p:cNvSpPr>
            <a:spLocks noGrp="1"/>
          </p:cNvSpPr>
          <p:nvPr>
            <p:ph type="title"/>
          </p:nvPr>
        </p:nvSpPr>
        <p:spPr/>
        <p:txBody>
          <a:bodyPr/>
          <a:lstStyle/>
          <a:p>
            <a:r>
              <a:rPr lang="en-US" dirty="0" smtClean="0"/>
              <a:t>Two Old Women:</a:t>
            </a:r>
            <a:endParaRPr lang="en-US" dirty="0"/>
          </a:p>
        </p:txBody>
      </p:sp>
    </p:spTree>
    <p:extLst>
      <p:ext uri="{BB962C8B-B14F-4D97-AF65-F5344CB8AC3E}">
        <p14:creationId xmlns:p14="http://schemas.microsoft.com/office/powerpoint/2010/main" val="2764360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Contextualize…step number three!</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What is the historical period of the narrative? </a:t>
            </a:r>
          </a:p>
          <a:p>
            <a:r>
              <a:rPr lang="en-US" dirty="0" smtClean="0"/>
              <a:t>Contemporary?</a:t>
            </a:r>
          </a:p>
          <a:p>
            <a:r>
              <a:rPr lang="en-US" dirty="0" smtClean="0"/>
              <a:t> Ancient? </a:t>
            </a:r>
          </a:p>
          <a:p>
            <a:r>
              <a:rPr lang="en-US" dirty="0" smtClean="0"/>
              <a:t>What is the geographical location? </a:t>
            </a:r>
          </a:p>
          <a:p>
            <a:r>
              <a:rPr lang="en-US" dirty="0" smtClean="0"/>
              <a:t>What is the cultural location? </a:t>
            </a:r>
          </a:p>
          <a:p>
            <a:r>
              <a:rPr lang="en-US" dirty="0" smtClean="0"/>
              <a:t>What is happening during this time period, events or other happenings that impact the telling of the story?</a:t>
            </a:r>
            <a:endParaRPr lang="en-US" dirty="0"/>
          </a:p>
          <a:p>
            <a:r>
              <a:rPr lang="en-US" dirty="0" smtClean="0"/>
              <a:t>What are the circumstances of the characters? What kinds of societal norms trap them or dictate their thoughts and actions? </a:t>
            </a:r>
          </a:p>
          <a:p>
            <a:r>
              <a:rPr lang="en-US" dirty="0" smtClean="0"/>
              <a:t>How do they abide by their belief systems or other directives?</a:t>
            </a:r>
            <a:endParaRPr lang="en-US" dirty="0"/>
          </a:p>
        </p:txBody>
      </p:sp>
    </p:spTree>
    <p:extLst>
      <p:ext uri="{BB962C8B-B14F-4D97-AF65-F5344CB8AC3E}">
        <p14:creationId xmlns:p14="http://schemas.microsoft.com/office/powerpoint/2010/main" val="270402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Analyze….Step number four!</a:t>
            </a:r>
            <a:endParaRPr lang="en-US" dirty="0"/>
          </a:p>
        </p:txBody>
      </p:sp>
      <p:sp>
        <p:nvSpPr>
          <p:cNvPr id="3" name="Content Placeholder 2"/>
          <p:cNvSpPr>
            <a:spLocks noGrp="1"/>
          </p:cNvSpPr>
          <p:nvPr>
            <p:ph sz="quarter" idx="13"/>
          </p:nvPr>
        </p:nvSpPr>
        <p:spPr/>
        <p:txBody>
          <a:bodyPr/>
          <a:lstStyle/>
          <a:p>
            <a:endParaRPr lang="en-US" dirty="0" smtClean="0"/>
          </a:p>
          <a:p>
            <a:endParaRPr lang="en-US" dirty="0" smtClean="0"/>
          </a:p>
          <a:p>
            <a:r>
              <a:rPr lang="en-US" dirty="0" smtClean="0"/>
              <a:t>How does your paraphrase, observation, and context inform your impressions of the deeper meaning or interpretation of the text?</a:t>
            </a:r>
          </a:p>
          <a:p>
            <a:endParaRPr lang="en-US" dirty="0" smtClean="0"/>
          </a:p>
          <a:p>
            <a:endParaRPr lang="en-US" dirty="0"/>
          </a:p>
          <a:p>
            <a:r>
              <a:rPr lang="en-US" dirty="0" smtClean="0"/>
              <a:t>Review steps one through three and figure out connections and how they relate to each other to create an understandable whole or a message.</a:t>
            </a:r>
            <a:endParaRPr lang="en-US" dirty="0"/>
          </a:p>
        </p:txBody>
      </p:sp>
    </p:spTree>
    <p:extLst>
      <p:ext uri="{BB962C8B-B14F-4D97-AF65-F5344CB8AC3E}">
        <p14:creationId xmlns:p14="http://schemas.microsoft.com/office/powerpoint/2010/main" val="226822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ARGUE….Step number five!</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What perspective do you think is valid? What message or overall theme do you think stands out in the narrative.</a:t>
            </a:r>
          </a:p>
          <a:p>
            <a:endParaRPr lang="en-US" dirty="0"/>
          </a:p>
          <a:p>
            <a:r>
              <a:rPr lang="en-US" dirty="0" smtClean="0"/>
              <a:t>For example, “Working for the good of the collective (or the whole) is better than working for the good of the individual.”</a:t>
            </a:r>
          </a:p>
          <a:p>
            <a:endParaRPr lang="en-US" dirty="0"/>
          </a:p>
          <a:p>
            <a:r>
              <a:rPr lang="en-US" dirty="0" smtClean="0"/>
              <a:t>What is your point of view regarding the narrative? What messages are being communicated? What do you believe the text is expressing? Why is that important?</a:t>
            </a:r>
            <a:endParaRPr lang="en-US" dirty="0"/>
          </a:p>
        </p:txBody>
      </p:sp>
    </p:spTree>
    <p:extLst>
      <p:ext uri="{BB962C8B-B14F-4D97-AF65-F5344CB8AC3E}">
        <p14:creationId xmlns:p14="http://schemas.microsoft.com/office/powerpoint/2010/main" val="170716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REFLECT….Step number six!</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Think about all of your assumptions and interpretations. Are they reasonable? </a:t>
            </a:r>
          </a:p>
          <a:p>
            <a:pPr marL="0" indent="0">
              <a:buNone/>
            </a:pPr>
            <a:r>
              <a:rPr lang="en-US" dirty="0" smtClean="0"/>
              <a:t> </a:t>
            </a:r>
          </a:p>
          <a:p>
            <a:pPr marL="0" indent="0">
              <a:buNone/>
            </a:pPr>
            <a:r>
              <a:rPr lang="en-US" dirty="0" smtClean="0"/>
              <a:t>Will others see your evidence and your conclusions as reasonable?  </a:t>
            </a:r>
          </a:p>
          <a:p>
            <a:pPr marL="0" indent="0">
              <a:buNone/>
            </a:pPr>
            <a:r>
              <a:rPr lang="en-US" dirty="0" smtClean="0"/>
              <a:t>	</a:t>
            </a:r>
          </a:p>
          <a:p>
            <a:pPr marL="0" indent="0">
              <a:buNone/>
            </a:pPr>
            <a:r>
              <a:rPr lang="en-US" dirty="0" smtClean="0"/>
              <a:t>What stood out to you? What did you discover after reading a section, a chapter or the entire story? </a:t>
            </a:r>
          </a:p>
          <a:p>
            <a:pPr marL="0" indent="0">
              <a:buNone/>
            </a:pPr>
            <a:endParaRPr lang="en-US" dirty="0" smtClean="0"/>
          </a:p>
          <a:p>
            <a:r>
              <a:rPr lang="en-US" dirty="0" smtClean="0"/>
              <a:t>Can you give an example that will help others relate to your point of view or your conclusions about the text?</a:t>
            </a:r>
          </a:p>
          <a:p>
            <a:endParaRPr lang="en-US" dirty="0"/>
          </a:p>
        </p:txBody>
      </p:sp>
    </p:spTree>
    <p:extLst>
      <p:ext uri="{BB962C8B-B14F-4D97-AF65-F5344CB8AC3E}">
        <p14:creationId xmlns:p14="http://schemas.microsoft.com/office/powerpoint/2010/main" val="162243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Thought…</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The purpose of reading Ethnic Literature is to listen to the voices of writers who have been silenced politically and socially for many generations and for many reasons. </a:t>
            </a:r>
            <a:endParaRPr lang="en-US" dirty="0"/>
          </a:p>
          <a:p>
            <a:endParaRPr lang="en-US" dirty="0" smtClean="0"/>
          </a:p>
          <a:p>
            <a:r>
              <a:rPr lang="en-US" dirty="0" smtClean="0"/>
              <a:t>Our goal is to listen for their messages, their symbolic sharing, and to find connections to our own lives. Although the stories take place in various geographical locations---many times unfamiliar to us, their humanity is visible---</a:t>
            </a:r>
          </a:p>
          <a:p>
            <a:r>
              <a:rPr lang="en-US" dirty="0"/>
              <a:t>W</a:t>
            </a:r>
            <a:r>
              <a:rPr lang="en-US" dirty="0" smtClean="0"/>
              <a:t>e all share the human themes of fear, love, hope, betrayal, connection, loss, peace, arrogance, beauty, power, evil, persistence, death, survival, courage…..</a:t>
            </a:r>
            <a:endParaRPr lang="en-US" dirty="0"/>
          </a:p>
        </p:txBody>
      </p:sp>
    </p:spTree>
    <p:extLst>
      <p:ext uri="{BB962C8B-B14F-4D97-AF65-F5344CB8AC3E}">
        <p14:creationId xmlns:p14="http://schemas.microsoft.com/office/powerpoint/2010/main" val="168437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2133600"/>
          </a:xfrm>
        </p:spPr>
        <p:txBody>
          <a:bodyPr>
            <a:normAutofit fontScale="90000"/>
          </a:bodyPr>
          <a:lstStyle/>
          <a:p>
            <a:r>
              <a:rPr lang="en-US" dirty="0"/>
              <a:t>"…it seems possible to read Two Old Women as a kind of metaphor for Wallis’ own childhood and role as a once emerging—but now </a:t>
            </a:r>
            <a:r>
              <a:rPr lang="en-US" dirty="0" smtClean="0"/>
              <a:t>accomplished—writer.”</a:t>
            </a:r>
            <a:endParaRPr lang="en-US"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5486400"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563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Beginning….</a:t>
            </a:r>
            <a:br>
              <a:rPr lang="en-US" dirty="0" smtClean="0"/>
            </a:br>
            <a:endParaRPr lang="en-US" dirty="0"/>
          </a:p>
        </p:txBody>
      </p:sp>
      <p:sp>
        <p:nvSpPr>
          <p:cNvPr id="3" name="Content Placeholder 2"/>
          <p:cNvSpPr>
            <a:spLocks noGrp="1"/>
          </p:cNvSpPr>
          <p:nvPr>
            <p:ph sz="quarter" idx="13"/>
          </p:nvPr>
        </p:nvSpPr>
        <p:spPr>
          <a:xfrm>
            <a:off x="274320" y="1676400"/>
            <a:ext cx="8595360" cy="4559808"/>
          </a:xfrm>
        </p:spPr>
        <p:txBody>
          <a:bodyPr>
            <a:normAutofit fontScale="40000" lnSpcReduction="20000"/>
          </a:bodyPr>
          <a:lstStyle/>
          <a:p>
            <a:pPr marL="0" indent="0">
              <a:buNone/>
            </a:pPr>
            <a:endParaRPr lang="en-US" dirty="0" smtClean="0"/>
          </a:p>
          <a:p>
            <a:pPr marL="0" indent="0">
              <a:buNone/>
            </a:pPr>
            <a:r>
              <a:rPr lang="en-US" sz="6700" dirty="0" smtClean="0">
                <a:latin typeface="+mj-lt"/>
              </a:rPr>
              <a:t>“[</a:t>
            </a:r>
            <a:r>
              <a:rPr lang="en-US" sz="6700" dirty="0">
                <a:latin typeface="+mj-lt"/>
              </a:rPr>
              <a:t>Her] personal odyssey began in Fort Yukon, Alaska, a location accessible only by riverboat, airplane, snowmobile or dogsled</a:t>
            </a:r>
            <a:r>
              <a:rPr lang="en-US" sz="6700" dirty="0" smtClean="0">
                <a:latin typeface="+mj-lt"/>
              </a:rPr>
              <a:t>.”</a:t>
            </a:r>
          </a:p>
          <a:p>
            <a:pPr marL="0" indent="0">
              <a:buNone/>
            </a:pPr>
            <a:endParaRPr lang="en-US" sz="6700" dirty="0">
              <a:latin typeface="+mj-lt"/>
            </a:endParaRPr>
          </a:p>
          <a:p>
            <a:pPr marL="0" indent="0">
              <a:buNone/>
            </a:pPr>
            <a:endParaRPr lang="en-US" sz="2400" dirty="0" smtClean="0">
              <a:latin typeface="+mj-lt"/>
            </a:endParaRPr>
          </a:p>
          <a:p>
            <a:pPr marL="0" indent="0">
              <a:buNone/>
            </a:pPr>
            <a:r>
              <a:rPr lang="en-US" sz="6700" dirty="0" smtClean="0">
                <a:latin typeface="+mj-lt"/>
              </a:rPr>
              <a:t> “Having </a:t>
            </a:r>
            <a:r>
              <a:rPr lang="en-US" sz="6700" dirty="0">
                <a:latin typeface="+mj-lt"/>
              </a:rPr>
              <a:t>dropped out of school at the age of 13 in order to care for her siblings in the wake of their father’s death, Wallis passed her high school equivalency test—earning her GED—and then surprised friends and relatives by choosing to move into an old trapping cabin twelve miles from Fort </a:t>
            </a:r>
            <a:r>
              <a:rPr lang="en-US" sz="6700" dirty="0" smtClean="0">
                <a:latin typeface="+mj-lt"/>
              </a:rPr>
              <a:t>Yukon” (now defunct website).</a:t>
            </a:r>
          </a:p>
          <a:p>
            <a:pPr marL="0" indent="0">
              <a:buNone/>
            </a:pPr>
            <a:endParaRPr lang="en-US" sz="4400" dirty="0" smtClean="0">
              <a:latin typeface="+mj-lt"/>
            </a:endParaRPr>
          </a:p>
          <a:p>
            <a:pPr marL="0" indent="0">
              <a:buNone/>
            </a:pPr>
            <a:endParaRPr lang="en-US" sz="4400" dirty="0">
              <a:latin typeface="+mj-lt"/>
            </a:endParaRPr>
          </a:p>
          <a:p>
            <a:pPr marL="0" indent="0">
              <a:buNone/>
            </a:pPr>
            <a:endParaRPr lang="en-US" dirty="0" smtClean="0">
              <a:latin typeface="+mj-lt"/>
            </a:endParaRP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100892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Legendary tale of survival and courage…</a:t>
            </a:r>
            <a:endParaRPr lang="en-US" dirty="0"/>
          </a:p>
        </p:txBody>
      </p:sp>
      <p:sp>
        <p:nvSpPr>
          <p:cNvPr id="3" name="Content Placeholder 2"/>
          <p:cNvSpPr>
            <a:spLocks noGrp="1"/>
          </p:cNvSpPr>
          <p:nvPr>
            <p:ph sz="quarter" idx="13"/>
          </p:nvPr>
        </p:nvSpPr>
        <p:spPr/>
        <p:txBody>
          <a:bodyPr/>
          <a:lstStyle/>
          <a:p>
            <a:pPr marL="0" indent="0">
              <a:buNone/>
            </a:pPr>
            <a:endParaRPr lang="en-US" i="1" dirty="0" smtClean="0"/>
          </a:p>
          <a:p>
            <a:pPr marL="0" indent="0">
              <a:buNone/>
            </a:pPr>
            <a:r>
              <a:rPr lang="en-US" sz="2400" i="1" dirty="0" smtClean="0">
                <a:latin typeface="+mj-lt"/>
              </a:rPr>
              <a:t>Two Old Women </a:t>
            </a:r>
            <a:r>
              <a:rPr lang="en-US" sz="2400" dirty="0" smtClean="0">
                <a:latin typeface="+mj-lt"/>
              </a:rPr>
              <a:t>has </a:t>
            </a:r>
            <a:r>
              <a:rPr lang="en-US" sz="2400" dirty="0">
                <a:latin typeface="+mj-lt"/>
              </a:rPr>
              <a:t>sold 1.5 million copies and has been translated into 17 languages worldwide</a:t>
            </a:r>
            <a:r>
              <a:rPr lang="en-US" sz="2400" dirty="0" smtClean="0">
                <a:latin typeface="+mj-lt"/>
              </a:rPr>
              <a:t>.</a:t>
            </a:r>
          </a:p>
          <a:p>
            <a:pPr marL="0" indent="0">
              <a:buNone/>
            </a:pPr>
            <a:endParaRPr lang="en-US" sz="2400" dirty="0">
              <a:latin typeface="+mj-lt"/>
            </a:endParaRPr>
          </a:p>
          <a:p>
            <a:pPr marL="0" indent="0">
              <a:buNone/>
            </a:pPr>
            <a:r>
              <a:rPr lang="en-US" sz="2400" dirty="0">
                <a:latin typeface="+mj-lt"/>
              </a:rPr>
              <a:t>"…a group of University of Alaska students taught by Lael Morgan—co-founder of Epicenter Press along with Kent Sturgis—started a grass roots effort intended to raise enough money to publish the manuscript. </a:t>
            </a:r>
            <a:endParaRPr lang="en-US" sz="2400" dirty="0" smtClean="0">
              <a:latin typeface="+mj-lt"/>
            </a:endParaRPr>
          </a:p>
          <a:p>
            <a:pPr marL="0" indent="0">
              <a:buNone/>
            </a:pPr>
            <a:r>
              <a:rPr lang="en-US" sz="2400" dirty="0" smtClean="0">
                <a:latin typeface="+mj-lt"/>
              </a:rPr>
              <a:t>Since </a:t>
            </a:r>
            <a:r>
              <a:rPr lang="en-US" sz="2400" dirty="0">
                <a:latin typeface="+mj-lt"/>
              </a:rPr>
              <a:t>that time, Wallis has written two additional books—</a:t>
            </a:r>
            <a:r>
              <a:rPr lang="en-US" sz="2400" i="1" dirty="0">
                <a:latin typeface="+mj-lt"/>
              </a:rPr>
              <a:t>Bird Girl and the Man Who Followed the Sun </a:t>
            </a:r>
            <a:r>
              <a:rPr lang="en-US" sz="2400" dirty="0">
                <a:latin typeface="+mj-lt"/>
              </a:rPr>
              <a:t>and also </a:t>
            </a:r>
            <a:r>
              <a:rPr lang="en-US" sz="2400" i="1" dirty="0">
                <a:latin typeface="+mj-lt"/>
              </a:rPr>
              <a:t>Raising </a:t>
            </a:r>
            <a:r>
              <a:rPr lang="en-US" sz="2400" i="1" dirty="0" smtClean="0">
                <a:latin typeface="+mj-lt"/>
              </a:rPr>
              <a:t>Ourselves”  (now defunct website).</a:t>
            </a:r>
            <a:endParaRPr lang="en-US" sz="2400" i="1" dirty="0">
              <a:latin typeface="+mj-lt"/>
            </a:endParaRPr>
          </a:p>
          <a:p>
            <a:pPr marL="0" indent="0">
              <a:buNone/>
            </a:pPr>
            <a:endParaRPr lang="en-US" dirty="0"/>
          </a:p>
        </p:txBody>
      </p:sp>
    </p:spTree>
    <p:extLst>
      <p:ext uri="{BB962C8B-B14F-4D97-AF65-F5344CB8AC3E}">
        <p14:creationId xmlns:p14="http://schemas.microsoft.com/office/powerpoint/2010/main" val="2400792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38200"/>
          </a:xfrm>
        </p:spPr>
        <p:txBody>
          <a:bodyPr/>
          <a:lstStyle/>
          <a:p>
            <a:r>
              <a:rPr lang="en-US" dirty="0" smtClean="0"/>
              <a:t>Human Themes within the text…</a:t>
            </a:r>
            <a:endParaRPr lang="en-US" dirty="0"/>
          </a:p>
        </p:txBody>
      </p:sp>
      <p:sp>
        <p:nvSpPr>
          <p:cNvPr id="3" name="Content Placeholder 2"/>
          <p:cNvSpPr>
            <a:spLocks noGrp="1"/>
          </p:cNvSpPr>
          <p:nvPr>
            <p:ph sz="quarter" idx="13"/>
          </p:nvPr>
        </p:nvSpPr>
        <p:spPr>
          <a:xfrm>
            <a:off x="274320" y="1066800"/>
            <a:ext cx="8595360" cy="5562600"/>
          </a:xfrm>
        </p:spPr>
        <p:txBody>
          <a:bodyPr>
            <a:normAutofit fontScale="62500" lnSpcReduction="20000"/>
          </a:bodyPr>
          <a:lstStyle/>
          <a:p>
            <a:pPr marL="0" indent="0">
              <a:buNone/>
            </a:pPr>
            <a:r>
              <a:rPr lang="en-US" dirty="0" smtClean="0"/>
              <a:t> </a:t>
            </a:r>
          </a:p>
          <a:p>
            <a:pPr marL="342900" indent="-342900"/>
            <a:r>
              <a:rPr lang="en-US" sz="4500" dirty="0"/>
              <a:t>P</a:t>
            </a:r>
            <a:r>
              <a:rPr lang="en-US" sz="4500" dirty="0" smtClean="0"/>
              <a:t>roblems </a:t>
            </a:r>
            <a:r>
              <a:rPr lang="en-US" sz="4500" dirty="0"/>
              <a:t>of </a:t>
            </a:r>
            <a:r>
              <a:rPr lang="en-US" sz="4500" dirty="0" smtClean="0"/>
              <a:t>aging </a:t>
            </a:r>
          </a:p>
          <a:p>
            <a:pPr marL="342900" indent="-342900"/>
            <a:endParaRPr lang="en-US" sz="4500" dirty="0" smtClean="0"/>
          </a:p>
          <a:p>
            <a:pPr marL="342900" indent="-342900"/>
            <a:r>
              <a:rPr lang="en-US" sz="4500" dirty="0" smtClean="0"/>
              <a:t>Role/Value of Elders</a:t>
            </a:r>
          </a:p>
          <a:p>
            <a:pPr marL="342900" indent="-342900"/>
            <a:endParaRPr lang="en-US" sz="4500" dirty="0" smtClean="0"/>
          </a:p>
          <a:p>
            <a:pPr marL="342900" indent="-342900"/>
            <a:r>
              <a:rPr lang="en-US" sz="4500" dirty="0" smtClean="0"/>
              <a:t> Survival </a:t>
            </a:r>
            <a:r>
              <a:rPr lang="en-US" sz="4500" dirty="0"/>
              <a:t>in </a:t>
            </a:r>
            <a:r>
              <a:rPr lang="en-US" sz="4500" dirty="0" smtClean="0"/>
              <a:t>nature 				</a:t>
            </a:r>
          </a:p>
          <a:p>
            <a:pPr marL="342900" indent="-342900"/>
            <a:endParaRPr lang="en-US" sz="4500" dirty="0" smtClean="0"/>
          </a:p>
          <a:p>
            <a:pPr marL="342900" indent="-342900"/>
            <a:r>
              <a:rPr lang="en-US" sz="4500" dirty="0" smtClean="0"/>
              <a:t>Ingenuity </a:t>
            </a:r>
          </a:p>
          <a:p>
            <a:pPr marL="342900" indent="-342900"/>
            <a:endParaRPr lang="en-US" sz="4500" dirty="0" smtClean="0"/>
          </a:p>
          <a:p>
            <a:pPr marL="342900" indent="-342900"/>
            <a:r>
              <a:rPr lang="en-US" sz="4500" dirty="0" smtClean="0"/>
              <a:t>Commitment </a:t>
            </a:r>
            <a:r>
              <a:rPr lang="en-US" sz="4500" dirty="0"/>
              <a:t>to relatives and </a:t>
            </a:r>
            <a:r>
              <a:rPr lang="en-US" sz="4500" dirty="0" smtClean="0"/>
              <a:t>community</a:t>
            </a:r>
          </a:p>
          <a:p>
            <a:pPr marL="342900" indent="-342900"/>
            <a:endParaRPr lang="en-US" sz="4500" dirty="0" smtClean="0"/>
          </a:p>
          <a:p>
            <a:pPr marL="342900" indent="-342900"/>
            <a:r>
              <a:rPr lang="en-US" sz="4500" dirty="0" smtClean="0"/>
              <a:t>Obligation </a:t>
            </a:r>
          </a:p>
          <a:p>
            <a:pPr marL="342900" indent="-342900"/>
            <a:endParaRPr lang="en-US" dirty="0"/>
          </a:p>
          <a:p>
            <a:pPr marL="0" indent="0">
              <a:buNone/>
            </a:pPr>
            <a:r>
              <a:rPr lang="en-US" dirty="0" smtClean="0"/>
              <a:t> </a:t>
            </a:r>
            <a:endParaRPr lang="en-US" dirty="0"/>
          </a:p>
        </p:txBody>
      </p:sp>
      <p:pic>
        <p:nvPicPr>
          <p:cNvPr id="2050" name="Picture 2" descr="C:\Users\Humanities\AppData\Local\Microsoft\Windows\Temporary Internet Files\Content.IE5\8LR5MBZ2\feathers_contou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85901"/>
            <a:ext cx="3296185" cy="247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19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themes to consider…</a:t>
            </a:r>
            <a:endParaRPr lang="en-US" dirty="0"/>
          </a:p>
        </p:txBody>
      </p:sp>
      <p:sp>
        <p:nvSpPr>
          <p:cNvPr id="3" name="Content Placeholder 2"/>
          <p:cNvSpPr>
            <a:spLocks noGrp="1"/>
          </p:cNvSpPr>
          <p:nvPr>
            <p:ph sz="quarter" idx="13"/>
          </p:nvPr>
        </p:nvSpPr>
        <p:spPr/>
        <p:txBody>
          <a:bodyPr/>
          <a:lstStyle/>
          <a:p>
            <a:endParaRPr lang="en-US" dirty="0" smtClean="0"/>
          </a:p>
          <a:p>
            <a:r>
              <a:rPr lang="en-US" sz="3200" dirty="0"/>
              <a:t>R</a:t>
            </a:r>
            <a:r>
              <a:rPr lang="en-US" sz="3200" dirty="0" smtClean="0"/>
              <a:t>esilience</a:t>
            </a:r>
            <a:r>
              <a:rPr lang="en-US" sz="3200" dirty="0"/>
              <a:t>, </a:t>
            </a:r>
            <a:endParaRPr lang="en-US" sz="3200" dirty="0" smtClean="0"/>
          </a:p>
          <a:p>
            <a:r>
              <a:rPr lang="en-US" sz="3200" dirty="0"/>
              <a:t>H</a:t>
            </a:r>
            <a:r>
              <a:rPr lang="en-US" sz="3200" dirty="0" smtClean="0"/>
              <a:t>ope</a:t>
            </a:r>
            <a:r>
              <a:rPr lang="en-US" sz="3200" dirty="0"/>
              <a:t>, </a:t>
            </a:r>
            <a:endParaRPr lang="en-US" sz="3200" dirty="0" smtClean="0"/>
          </a:p>
          <a:p>
            <a:r>
              <a:rPr lang="en-US" sz="3200" dirty="0"/>
              <a:t>T</a:t>
            </a:r>
            <a:r>
              <a:rPr lang="en-US" sz="3200" dirty="0" smtClean="0"/>
              <a:t>he </a:t>
            </a:r>
            <a:r>
              <a:rPr lang="en-US" sz="3200" dirty="0"/>
              <a:t>age-old conflict between the rights of the </a:t>
            </a:r>
            <a:r>
              <a:rPr lang="en-US" sz="3200" dirty="0" smtClean="0"/>
              <a:t>individual and </a:t>
            </a:r>
            <a:r>
              <a:rPr lang="en-US" sz="3200" dirty="0"/>
              <a:t>the common </a:t>
            </a:r>
            <a:r>
              <a:rPr lang="en-US" sz="3200" dirty="0" smtClean="0"/>
              <a:t>good</a:t>
            </a:r>
          </a:p>
          <a:p>
            <a:r>
              <a:rPr lang="en-US" sz="3200" dirty="0" smtClean="0"/>
              <a:t> Conflict </a:t>
            </a:r>
            <a:r>
              <a:rPr lang="en-US" sz="3200" dirty="0"/>
              <a:t>and </a:t>
            </a:r>
            <a:r>
              <a:rPr lang="en-US" sz="3200" dirty="0" smtClean="0"/>
              <a:t>cooperation</a:t>
            </a:r>
          </a:p>
          <a:p>
            <a:r>
              <a:rPr lang="en-US" sz="3200" dirty="0" smtClean="0"/>
              <a:t> The </a:t>
            </a:r>
            <a:r>
              <a:rPr lang="en-US" sz="3200" dirty="0"/>
              <a:t>power of reconciliation to heal individuals and communities.</a:t>
            </a:r>
          </a:p>
          <a:p>
            <a:endParaRPr lang="en-US" sz="3200" dirty="0"/>
          </a:p>
        </p:txBody>
      </p:sp>
    </p:spTree>
    <p:extLst>
      <p:ext uri="{BB962C8B-B14F-4D97-AF65-F5344CB8AC3E}">
        <p14:creationId xmlns:p14="http://schemas.microsoft.com/office/powerpoint/2010/main" val="1077041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Reading is Required!</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endParaRPr lang="en-US" dirty="0"/>
          </a:p>
          <a:p>
            <a:pPr marL="0" indent="0">
              <a:buNone/>
            </a:pPr>
            <a:r>
              <a:rPr lang="en-US" dirty="0"/>
              <a:t>In this course, we will be using the “Close Reading Interpretive Tool” referenced as CRIT.</a:t>
            </a:r>
          </a:p>
          <a:p>
            <a:pPr marL="0" indent="0">
              <a:buNone/>
            </a:pPr>
            <a:endParaRPr lang="en-US" dirty="0"/>
          </a:p>
          <a:p>
            <a:pPr marL="0" indent="0">
              <a:buNone/>
            </a:pPr>
            <a:r>
              <a:rPr lang="en-US" dirty="0"/>
              <a:t>It is a systematic approach to literary analysis that has 6 steps:</a:t>
            </a:r>
          </a:p>
          <a:p>
            <a:pPr marL="0" indent="0">
              <a:buNone/>
            </a:pPr>
            <a:endParaRPr lang="en-US" dirty="0"/>
          </a:p>
          <a:p>
            <a:pPr marL="0" indent="0">
              <a:buNone/>
            </a:pPr>
            <a:r>
              <a:rPr lang="en-US" sz="2800" b="1" dirty="0"/>
              <a:t>Paraphrase</a:t>
            </a:r>
          </a:p>
          <a:p>
            <a:pPr marL="0" indent="0">
              <a:buNone/>
            </a:pPr>
            <a:r>
              <a:rPr lang="en-US" sz="2800" b="1" dirty="0"/>
              <a:t>	Observe</a:t>
            </a:r>
          </a:p>
          <a:p>
            <a:pPr marL="0" indent="0">
              <a:buNone/>
            </a:pPr>
            <a:r>
              <a:rPr lang="en-US" sz="2800" b="1" dirty="0"/>
              <a:t>		Contextualize</a:t>
            </a:r>
          </a:p>
          <a:p>
            <a:pPr marL="0" indent="0">
              <a:buNone/>
            </a:pPr>
            <a:r>
              <a:rPr lang="en-US" sz="2800" b="1" dirty="0"/>
              <a:t>			Analyze</a:t>
            </a:r>
          </a:p>
          <a:p>
            <a:pPr marL="0" indent="0">
              <a:buNone/>
            </a:pPr>
            <a:r>
              <a:rPr lang="en-US" sz="2800" b="1" dirty="0"/>
              <a:t>				Argue</a:t>
            </a:r>
          </a:p>
          <a:p>
            <a:pPr marL="0" indent="0">
              <a:buNone/>
            </a:pPr>
            <a:r>
              <a:rPr lang="en-US" sz="2800" b="1" dirty="0"/>
              <a:t>					Reflect</a:t>
            </a:r>
          </a:p>
          <a:p>
            <a:pPr marL="0" indent="0">
              <a:buNone/>
            </a:pPr>
            <a:r>
              <a:rPr lang="en-US" sz="2800" b="1" dirty="0" smtClean="0"/>
              <a:t> </a:t>
            </a:r>
            <a:endParaRPr lang="en-US" sz="2800" b="1" dirty="0" smtClean="0"/>
          </a:p>
        </p:txBody>
      </p:sp>
    </p:spTree>
    <p:extLst>
      <p:ext uri="{BB962C8B-B14F-4D97-AF65-F5344CB8AC3E}">
        <p14:creationId xmlns:p14="http://schemas.microsoft.com/office/powerpoint/2010/main" val="349538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PARAPHRASE…Step number one!</a:t>
            </a:r>
            <a:endParaRPr lang="en-US" dirty="0"/>
          </a:p>
        </p:txBody>
      </p:sp>
      <p:sp>
        <p:nvSpPr>
          <p:cNvPr id="3" name="Content Placeholder 2"/>
          <p:cNvSpPr>
            <a:spLocks noGrp="1"/>
          </p:cNvSpPr>
          <p:nvPr>
            <p:ph sz="quarter" idx="13"/>
          </p:nvPr>
        </p:nvSpPr>
        <p:spPr/>
        <p:txBody>
          <a:bodyPr/>
          <a:lstStyle/>
          <a:p>
            <a:pPr marL="0" indent="0">
              <a:buNone/>
            </a:pPr>
            <a:endParaRPr lang="en-US" dirty="0"/>
          </a:p>
          <a:p>
            <a:pPr marL="0" indent="0">
              <a:buNone/>
            </a:pPr>
            <a:r>
              <a:rPr lang="en-US" dirty="0" smtClean="0"/>
              <a:t>Consider factual context only.  </a:t>
            </a:r>
          </a:p>
          <a:p>
            <a:pPr marL="0" indent="0">
              <a:buNone/>
            </a:pPr>
            <a:endParaRPr lang="en-US" dirty="0"/>
          </a:p>
          <a:p>
            <a:pPr marL="0" indent="0">
              <a:buNone/>
            </a:pPr>
            <a:r>
              <a:rPr lang="en-US" dirty="0" smtClean="0"/>
              <a:t>What situation is begin described by whom?</a:t>
            </a:r>
          </a:p>
          <a:p>
            <a:pPr marL="0" indent="0">
              <a:buNone/>
            </a:pPr>
            <a:r>
              <a:rPr lang="en-US" dirty="0" smtClean="0"/>
              <a:t>What are the words indicating and how is the author leading me through the story?</a:t>
            </a:r>
          </a:p>
          <a:p>
            <a:pPr marL="0" indent="0">
              <a:buNone/>
            </a:pPr>
            <a:endParaRPr lang="en-US" dirty="0" smtClean="0"/>
          </a:p>
          <a:p>
            <a:pPr marL="0" indent="0">
              <a:buNone/>
            </a:pPr>
            <a:r>
              <a:rPr lang="en-US" dirty="0" smtClean="0"/>
              <a:t>This is accomplished on the “first read” of a sentence, paragraph or a page. Just listen to the narrative and record what you understand is happening in your own words.</a:t>
            </a:r>
            <a:endParaRPr lang="en-US" dirty="0"/>
          </a:p>
        </p:txBody>
      </p:sp>
    </p:spTree>
    <p:extLst>
      <p:ext uri="{BB962C8B-B14F-4D97-AF65-F5344CB8AC3E}">
        <p14:creationId xmlns:p14="http://schemas.microsoft.com/office/powerpoint/2010/main" val="270092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Observe….Step number two!</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Pay close attention to language and form. What words did the author choose? </a:t>
            </a:r>
            <a:r>
              <a:rPr lang="en-US" b="1" dirty="0" smtClean="0"/>
              <a:t>(diction</a:t>
            </a:r>
            <a:r>
              <a:rPr lang="en-US" dirty="0" smtClean="0"/>
              <a:t>, a literary device)</a:t>
            </a:r>
          </a:p>
          <a:p>
            <a:endParaRPr lang="en-US" dirty="0" smtClean="0"/>
          </a:p>
          <a:p>
            <a:r>
              <a:rPr lang="en-US" dirty="0" smtClean="0"/>
              <a:t>What form is the author using to tell the story?  Is it being accomplished through the dialogue of the characters? Is there an extensive use of imagery? Metaphor?  Simile?  Repetition? </a:t>
            </a:r>
          </a:p>
          <a:p>
            <a:pPr lvl="1"/>
            <a:endParaRPr lang="en-US" dirty="0" smtClean="0"/>
          </a:p>
          <a:p>
            <a:pPr lvl="1"/>
            <a:r>
              <a:rPr lang="en-US" dirty="0" smtClean="0"/>
              <a:t>Pay close attention to the length of the sentences. Are long flowing sentences lulling the reader into a dreamlike state?  Or is the author using short sentences to convey a harsh point from which the reader has no escape?  For example, “She cried out in pain.”  </a:t>
            </a:r>
            <a:endParaRPr lang="en-US" dirty="0"/>
          </a:p>
        </p:txBody>
      </p:sp>
    </p:spTree>
    <p:extLst>
      <p:ext uri="{BB962C8B-B14F-4D97-AF65-F5344CB8AC3E}">
        <p14:creationId xmlns:p14="http://schemas.microsoft.com/office/powerpoint/2010/main" val="3716311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1050</TotalTime>
  <Words>880</Words>
  <Application>Microsoft Office PowerPoint</Application>
  <PresentationFormat>On-screen Show (4:3)</PresentationFormat>
  <Paragraphs>111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Soho</vt:lpstr>
      <vt:lpstr>Two Old Women:</vt:lpstr>
      <vt:lpstr>"…it seems possible to read Two Old Women as a kind of metaphor for Wallis’ own childhood and role as a once emerging—but now accomplished—writer.”</vt:lpstr>
      <vt:lpstr>A Beginning…. </vt:lpstr>
      <vt:lpstr>Legendary tale of survival and courage…</vt:lpstr>
      <vt:lpstr>Human Themes within the text…</vt:lpstr>
      <vt:lpstr>More themes to consider…</vt:lpstr>
      <vt:lpstr>Close Reading is Required!</vt:lpstr>
      <vt:lpstr>PARAPHRASE…Step number one!</vt:lpstr>
      <vt:lpstr>Observe….Step number two!</vt:lpstr>
      <vt:lpstr>Contextualize…step number three!</vt:lpstr>
      <vt:lpstr>Analyze….Step number four!</vt:lpstr>
      <vt:lpstr>ARGUE….Step number five!</vt:lpstr>
      <vt:lpstr>REFLECT….Step number six!</vt:lpstr>
      <vt:lpstr>The Final Thought…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Old Women:</dc:title>
  <dc:creator>Humanities</dc:creator>
  <cp:lastModifiedBy>Humanities</cp:lastModifiedBy>
  <cp:revision>15</cp:revision>
  <dcterms:created xsi:type="dcterms:W3CDTF">2019-01-14T13:34:36Z</dcterms:created>
  <dcterms:modified xsi:type="dcterms:W3CDTF">2019-01-17T04:40:59Z</dcterms:modified>
</cp:coreProperties>
</file>