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5" r:id="rId5"/>
    <p:sldId id="269" r:id="rId6"/>
    <p:sldId id="270" r:id="rId7"/>
    <p:sldId id="258" r:id="rId8"/>
    <p:sldId id="259" r:id="rId9"/>
    <p:sldId id="260" r:id="rId10"/>
    <p:sldId id="261" r:id="rId11"/>
    <p:sldId id="263" r:id="rId12"/>
    <p:sldId id="271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73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7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4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6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3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6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0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6AA8-39F8-420C-9CEB-7DF18B3004A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1FA8-F4B7-4BEF-8D83-FB0A88099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uact=8&amp;ved=0CAcQjRxqFQoTCOL5uZXG3cYCFU8yiAodISQGlg&amp;url=http://thaipalmbeachgardens.com/&amp;ei=LYmmVaKvLs_koAShyJiwCQ&amp;psig=AFQjCNHs2mauoDFFzMbV2fnSBqmImLMV2g&amp;ust=143706287204850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uact=8&amp;ved=0CAcQjRxqFQoTCOH_g6LL3cYCFc8riAodOysKWQ&amp;url=http://passyworldofmathematics.com/misleading-graphs/&amp;ei=ho6mVeGkE8_XoAS71qjIBQ&amp;bvm=bv.97949915,d.cGU&amp;psig=AFQjCNEC8zKbBbKJdwqpIvYPfKxJs3pYag&amp;ust=143706515006982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uact=8&amp;ved=0CAcQjRxqFQoTCOH_g6LL3cYCFc8riAodOysKWQ&amp;url=http://passyworldofmathematics.com/misleading-graphs/&amp;ei=ho6mVeGkE8_XoAS71qjIBQ&amp;bvm=bv.97949915,d.cGU&amp;psig=AFQjCNEC8zKbBbKJdwqpIvYPfKxJs3pYag&amp;ust=143706515006982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uact=8&amp;ved=0CAcQjRxqFQoTCPLF64L13cYCFQcyiAodTEwI5w&amp;url=http://gallery4share.com/c/cartoon-football-stadium.html&amp;ei=T7qmVbLiC4fkoATMmKG4Dg&amp;psig=AFQjCNG5TQLtGjjeCB7R690_dcm2QhMATg&amp;ust=143707640332506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ved=0CAcQjRxqFQoTCKnih4fd3cYCFVUsiAoda9gB3g&amp;url=http://epsfiles.net/tag/shirtless-model-vector&amp;ei=LaGmVemXJNXYoATrsIfwDQ&amp;bvm=bv.97949915,d.cGU&amp;psig=AFQjCNG4GFZWtPXBgZIwrK3qQK735a_8lw&amp;ust=143706979479420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url?sa=i&amp;rct=j&amp;q=&amp;esrc=s&amp;frm=1&amp;source=images&amp;cd=&amp;cad=rja&amp;uact=8&amp;ved=0CAcQjRxqFQoTCLXakZnd3cYCFUKZiAod18wLOQ&amp;url=https://www.photospin.com/singleproduct.asp?id=574312&amp;search_id=831105&amp;the_page=1&amp;page_offset=0&amp;browse_id=&amp;ei=U6GmVfXkHsKyogTXma_IAw&amp;bvm=bv.97949915,d.cGU&amp;psig=AFQjCNG4GFZWtPXBgZIwrK3qQK735a_8lw&amp;ust=143706979479420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cQjRxqFQoTCMXFi63g3cYCFYUwiAod9EkENQ&amp;url=http://all-silhouettes.com/vector-medic-doctor-nurse/&amp;ei=oqSmVcXsJ4XhoAT0k5GoAw&amp;bvm=bv.97949915,d.cGU&amp;psig=AFQjCNG4GFZWtPXBgZIwrK3qQK735a_8lw&amp;ust=14370697947942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ved=0CAcQjRxqFQoTCIey89Di3cYCFVOdiAodEQ0Avw&amp;url=http://www.washingtonpark.myaptportal.com/around-town/volunteer-with-kosair-charities-in-louisville/&amp;ei=BqemVYeXJtO6ogSRmoD4Cw&amp;bvm=bv.97949915,d.cGU&amp;psig=AFQjCNGcUqk2gskVqrwRMdF-qQoo4ulMxw&amp;ust=143707148124538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frm=1&amp;source=images&amp;cd=&amp;cad=rja&amp;uact=8&amp;ved=0CAcQjRxqFQoTCLL0xfLl3cYCFYYtiAods9wFrQ&amp;url=http://www.clipshrine.com/Man-Sign-Silhouette-13541-medium.html&amp;ei=cqqmVbLzHYbboASzuZfoCg&amp;psig=AFQjCNG1EeJU1wh5DQTkjwo7ckg0phVzpA&amp;ust=143707216861840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frm=1&amp;source=images&amp;cd=&amp;cad=rja&amp;uact=8&amp;ved=0CAcQjRxqFQoTCLqJoN_o3cYCFVQ1iAod9X4PsQ&amp;url=https://ethemes.missouri.edu/themes/1582&amp;ei=b62mVfqVFNTqoAT1_b2ICw&amp;psig=AFQjCNEUU2WjTZpZSt9tvbn19nmIl91Rpg&amp;ust=143707299660377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uact=8&amp;ved=0CAcQjRxqFQoTCKva2ZW53cYCFQQ1iAodFYIFnQ&amp;url=http://www.washingtonpost.com/blogs/comic-riffs/post/goanimate-goes-political-make-and-post-your-own-election-season-cartoons-here/2011/10/17/gIQAqptJrL_blog.html&amp;ei=jHumVavkJYTqoASVhJboCQ&amp;bvm=bv.97949915,d.cGU&amp;psig=AFQjCNGaqlQsncpS-KP8CM11KccYl_YMHQ&amp;ust=14370603250135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www.hasslefreeclipart.com/cart_people/politician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uact=8&amp;ved=0CAcQjRxqFQoTCMv27NHA3cYCFUM6iAodlFgBRg&amp;url=http://www.123rf.com/stock-photo/generic.html&amp;ei=YYOmVYvCMcP0oASUsYWwBA&amp;psig=AFQjCNHU_CpAzDGQ_Q-TBcVd-JYltMRa9g&amp;ust=14370623500197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smtClean="0"/>
              <a:t>Chapter </a:t>
            </a:r>
            <a:r>
              <a:rPr lang="en-US" b="1" smtClean="0"/>
              <a:t>3 Intro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13025"/>
            <a:ext cx="6400800" cy="17526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Misuses 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of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1229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Implied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38200"/>
            <a:ext cx="8229600" cy="1828800"/>
          </a:xfrm>
        </p:spPr>
        <p:txBody>
          <a:bodyPr/>
          <a:lstStyle/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Many claims attempt to </a:t>
            </a:r>
            <a:r>
              <a:rPr lang="en-US" b="1" dirty="0" smtClean="0">
                <a:solidFill>
                  <a:srgbClr val="C00000"/>
                </a:solidFill>
              </a:rPr>
              <a:t>imply connections </a:t>
            </a:r>
            <a:r>
              <a:rPr lang="en-US" b="1" dirty="0" smtClean="0"/>
              <a:t>between variables that may not actually exist.</a:t>
            </a:r>
          </a:p>
          <a:p>
            <a:endParaRPr lang="en-US" dirty="0"/>
          </a:p>
        </p:txBody>
      </p:sp>
      <p:pic>
        <p:nvPicPr>
          <p:cNvPr id="3074" name="Picture 2" descr="http://thaipalmbeachgardens.com/wp-content/uploads/2013/04/whole_fi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4200056" cy="194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47478" y="3172436"/>
            <a:ext cx="69723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Eating fish may help to reduce your cholesterol</a:t>
            </a:r>
            <a:endParaRPr lang="en-US" sz="2800" dirty="0"/>
          </a:p>
        </p:txBody>
      </p:sp>
      <p:sp>
        <p:nvSpPr>
          <p:cNvPr id="5" name="Arc 4"/>
          <p:cNvSpPr/>
          <p:nvPr/>
        </p:nvSpPr>
        <p:spPr>
          <a:xfrm>
            <a:off x="2286000" y="3248636"/>
            <a:ext cx="905344" cy="457200"/>
          </a:xfrm>
          <a:prstGeom prst="arc">
            <a:avLst>
              <a:gd name="adj1" fmla="val 16200000"/>
              <a:gd name="adj2" fmla="val 16098916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82832" y="235894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1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93" y="139482"/>
            <a:ext cx="8229600" cy="7555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Misleading Graphs</a:t>
            </a:r>
          </a:p>
        </p:txBody>
      </p:sp>
      <p:pic>
        <p:nvPicPr>
          <p:cNvPr id="4100" name="Picture 4" descr="http://www.passyworld.com/passyImagesThirteen/MisThree540x457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66" y="1219200"/>
            <a:ext cx="7361668" cy="610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1579"/>
            <a:ext cx="8229600" cy="193782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A graph is a visual representation of data that enables viewers to analyze and interpret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If graphs are drawn inappropriately, they can misrepresent the data and lead the reader to draw false conclusions</a:t>
            </a:r>
            <a:r>
              <a:rPr lang="en-US" b="1" dirty="0" smtClean="0"/>
              <a:t>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9120" y="5334000"/>
            <a:ext cx="7460697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Xxxxxxxxxxxxxxxxxxxxxxxxxxxxxxxxxxxxxxxxxxxxxxxxxxxxxxxxxxxxxxxxxxxxxxxxx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6500" y="5562600"/>
            <a:ext cx="5365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Both graphs show exactly the same data. Why so different?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passyworld.com/passyImagesThirteen/MisThree540x457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63" y="880868"/>
            <a:ext cx="7361668" cy="623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7815" y="4990256"/>
            <a:ext cx="7846365" cy="21544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</a:t>
            </a:r>
            <a:r>
              <a:rPr lang="en-US" sz="2200" b="1" dirty="0" smtClean="0"/>
              <a:t>Vertical scale starts at 80.</a:t>
            </a:r>
            <a:r>
              <a:rPr lang="en-US" sz="2200" b="1" dirty="0"/>
              <a:t>	</a:t>
            </a:r>
            <a:r>
              <a:rPr lang="en-US" sz="2200" b="1" dirty="0" smtClean="0"/>
              <a:t>          Vertical scale starts at zero.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H     </a:t>
            </a:r>
            <a:r>
              <a:rPr lang="en-US" sz="2200" b="1" dirty="0" smtClean="0">
                <a:solidFill>
                  <a:srgbClr val="C00000"/>
                </a:solidFill>
              </a:rPr>
              <a:t>Increments of one. 		           Increments of twenty.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65" y="308009"/>
            <a:ext cx="8229600" cy="2114648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1238536"/>
            <a:ext cx="7391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vertical scale can be adjusted to make the</a:t>
            </a:r>
            <a:r>
              <a:rPr lang="en-US" sz="2400" b="1" dirty="0"/>
              <a:t> </a:t>
            </a:r>
            <a:r>
              <a:rPr lang="en-US" sz="2400" b="1" dirty="0" smtClean="0"/>
              <a:t>change appear much larger.</a:t>
            </a:r>
            <a:endParaRPr lang="en-US" sz="2400" b="1" dirty="0"/>
          </a:p>
        </p:txBody>
      </p:sp>
      <p:sp>
        <p:nvSpPr>
          <p:cNvPr id="13" name="Left Brace 12"/>
          <p:cNvSpPr/>
          <p:nvPr/>
        </p:nvSpPr>
        <p:spPr>
          <a:xfrm>
            <a:off x="1610090" y="2944021"/>
            <a:ext cx="336944" cy="1359046"/>
          </a:xfrm>
          <a:prstGeom prst="leftBrac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4883665" y="2999171"/>
            <a:ext cx="323000" cy="1258431"/>
          </a:xfrm>
          <a:prstGeom prst="leftBrac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61634" y="235348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Misleading Graphs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65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9"/>
            <a:ext cx="8229600" cy="817032"/>
          </a:xfrm>
        </p:spPr>
        <p:txBody>
          <a:bodyPr/>
          <a:lstStyle/>
          <a:p>
            <a:r>
              <a:rPr lang="en-US" b="1" dirty="0"/>
              <a:t>Faulty Survey Questions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01159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/>
              <a:t>When analyzing the results of a survey using questionnaires, you should be sure that the questions are properly written since the way questions are phrased can often influence the way people answer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276600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Do you feel </a:t>
            </a:r>
            <a:r>
              <a:rPr lang="en-US" dirty="0" smtClean="0"/>
              <a:t>that the North Huntingdon School District should build a new football stadium?</a:t>
            </a:r>
            <a:endParaRPr lang="en-US" dirty="0"/>
          </a:p>
        </p:txBody>
      </p:sp>
      <p:pic>
        <p:nvPicPr>
          <p:cNvPr id="6146" name="Picture 2" descr="http://www.dreamstime.com/soccer-stadium-thumb97385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4" y="3024894"/>
            <a:ext cx="2936871" cy="20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72200" y="3276600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Do you favor increasing school taxes so </a:t>
            </a:r>
            <a:r>
              <a:rPr lang="en-US" dirty="0" smtClean="0"/>
              <a:t>that the North Huntingdon School District can build a new football stadium?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2143" y="3276600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 you feel </a:t>
            </a:r>
            <a:r>
              <a:rPr lang="en-US" b="1" dirty="0" smtClean="0">
                <a:solidFill>
                  <a:srgbClr val="FFFF00"/>
                </a:solidFill>
              </a:rPr>
              <a:t>that the North Huntingdon School District</a:t>
            </a:r>
            <a:r>
              <a:rPr lang="en-US" b="1" dirty="0" smtClean="0">
                <a:solidFill>
                  <a:srgbClr val="FFC000"/>
                </a:solidFill>
              </a:rPr>
              <a:t> should </a:t>
            </a:r>
            <a:r>
              <a:rPr lang="en-US" b="1" dirty="0" smtClean="0">
                <a:solidFill>
                  <a:srgbClr val="FFFF00"/>
                </a:solidFill>
              </a:rPr>
              <a:t>build a new football stadium?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3971" y="3276600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 you favor increasing school taxes so </a:t>
            </a:r>
            <a:r>
              <a:rPr lang="en-US" b="1" dirty="0" smtClean="0">
                <a:solidFill>
                  <a:srgbClr val="FFFF00"/>
                </a:solidFill>
              </a:rPr>
              <a:t>that the North Huntingdon School District</a:t>
            </a:r>
            <a:r>
              <a:rPr lang="en-US" b="1" dirty="0" smtClean="0">
                <a:solidFill>
                  <a:srgbClr val="FFC000"/>
                </a:solidFill>
              </a:rPr>
              <a:t> can </a:t>
            </a:r>
            <a:r>
              <a:rPr lang="en-US" b="1" dirty="0" smtClean="0">
                <a:solidFill>
                  <a:srgbClr val="FFFF00"/>
                </a:solidFill>
              </a:rPr>
              <a:t>build a new football stadium?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1981200" y="4824854"/>
            <a:ext cx="5257800" cy="904111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flipV="1">
            <a:off x="1219200" y="2590801"/>
            <a:ext cx="6019800" cy="6858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2139" y="5282650"/>
            <a:ext cx="1461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Very Similar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32398" y="2624784"/>
            <a:ext cx="1680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Very Different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272143" y="3295703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 you feel that the North Huntingdon School District should build a new football stadium?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3274238"/>
            <a:ext cx="25908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 you favor increasing school taxes so that the North Huntingdon School District can build a new football stadium?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9" grpId="1" animBg="1"/>
      <p:bldP spid="10" grpId="0" animBg="1"/>
      <p:bldP spid="10" grpId="1" animBg="1"/>
      <p:bldP spid="3" grpId="0" animBg="1"/>
      <p:bldP spid="3" grpId="1" animBg="1"/>
      <p:bldP spid="12" grpId="0" animBg="1"/>
      <p:bldP spid="4" grpId="0"/>
      <p:bldP spid="4" grpId="1"/>
      <p:bldP spid="14" grpId="0"/>
      <p:bldP spid="15" grpId="0" animBg="1"/>
      <p:bldP spid="15" grpId="1" animBg="1"/>
      <p:bldP spid="16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There are some grey areas in statistics…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724114"/>
              </p:ext>
            </p:extLst>
          </p:nvPr>
        </p:nvGraphicFramePr>
        <p:xfrm>
          <a:off x="457200" y="1143000"/>
          <a:ext cx="7696200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96200"/>
              </a:tblGrid>
              <a:tr h="5181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 small town surveyed their residents to see how they rate their city services. They were asked to rank the service they receive on a scale of 1 to 4, (1= bad, 2 = adequate, 3 = good, and 4 = outstanding). Below are two graphs </a:t>
                      </a:r>
                      <a:r>
                        <a:rPr lang="en-US" sz="1200" dirty="0" smtClean="0">
                          <a:effectLst/>
                        </a:rPr>
                        <a:t>that were created with the survey results (both represent</a:t>
                      </a:r>
                      <a:r>
                        <a:rPr lang="en-US" sz="1200" baseline="0" dirty="0" smtClean="0">
                          <a:effectLst/>
                        </a:rPr>
                        <a:t> the same data). 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Graph A                                                             </a:t>
                      </a:r>
                      <a:r>
                        <a:rPr lang="en-US" sz="1200" dirty="0" smtClean="0">
                          <a:effectLst/>
                        </a:rPr>
                        <a:t>                                 </a:t>
                      </a:r>
                      <a:r>
                        <a:rPr lang="en-US" sz="1200" dirty="0">
                          <a:effectLst/>
                        </a:rPr>
                        <a:t>Graph B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 fontAlgn="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27276"/>
            <a:ext cx="3505200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536" y="2327276"/>
            <a:ext cx="390292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4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used properly, can be beneficial in the information obtained.</a:t>
            </a:r>
          </a:p>
          <a:p>
            <a:r>
              <a:rPr lang="en-US" dirty="0" smtClean="0"/>
              <a:t>Statistics used improperly, can result in inaccurate information and incorrect conclusions.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77" y="316334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Suspect </a:t>
            </a:r>
            <a:r>
              <a:rPr lang="en-US" b="1" dirty="0" smtClean="0"/>
              <a:t>Samples: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953"/>
            <a:ext cx="8229600" cy="99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31" y="1279168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/>
              <a:t>Very small sample size: </a:t>
            </a:r>
          </a:p>
        </p:txBody>
      </p:sp>
      <p:pic>
        <p:nvPicPr>
          <p:cNvPr id="5124" name="Picture 4" descr="https://encrypted-tbn1.gstatic.com/images?q=tbn:ANd9GcRjxypInsDgE1nd3qLf-9lrKJsKZQ5AKykmfrWnCwt8nadeFLfHiYWIyby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3032849"/>
            <a:ext cx="676987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s3-us-west-1.amazonaws.com/pswebcontent/thumbnails/illustrations/full/104_311855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322" y="3032849"/>
            <a:ext cx="739478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s3-us-west-1.amazonaws.com/pswebcontent/thumbnails/illustrations/full/104_311855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19" y="3031496"/>
            <a:ext cx="739478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encrypted-tbn1.gstatic.com/images?q=tbn:ANd9GcRjxypInsDgE1nd3qLf-9lrKJsKZQ5AKykmfrWnCwt8nadeFLfHiYWIyby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18" y="3031496"/>
            <a:ext cx="676987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2876" y="2033214"/>
            <a:ext cx="721800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Three out of four doctors surveyed recommend brand X.</a:t>
            </a:r>
            <a:endParaRPr lang="en-US" sz="2400" dirty="0"/>
          </a:p>
        </p:txBody>
      </p:sp>
      <p:sp>
        <p:nvSpPr>
          <p:cNvPr id="13" name="Arc 12"/>
          <p:cNvSpPr/>
          <p:nvPr/>
        </p:nvSpPr>
        <p:spPr>
          <a:xfrm>
            <a:off x="1955611" y="2725705"/>
            <a:ext cx="3450075" cy="2843139"/>
          </a:xfrm>
          <a:prstGeom prst="arc">
            <a:avLst>
              <a:gd name="adj1" fmla="val 16200000"/>
              <a:gd name="adj2" fmla="val 16098916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00003" y="5689962"/>
            <a:ext cx="680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only 4 doctors were surveyed, the results could have been obtained by chance alone.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77" y="316334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Suspect </a:t>
            </a:r>
            <a:r>
              <a:rPr lang="en-US" b="1" dirty="0" smtClean="0"/>
              <a:t>Samples: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953"/>
            <a:ext cx="8229600" cy="99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50440" y="4419600"/>
            <a:ext cx="5622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f 100 doctors were surveyed,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he results might be quite different.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5128" name="Picture 8" descr="http://all-silhouettes.com/wp-content/uploads/2014/08/vector-doctors-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546" y="2101649"/>
            <a:ext cx="31915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all-silhouettes.com/wp-content/uploads/2014/08/vector-doctors-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340" y="3046996"/>
            <a:ext cx="2955074" cy="88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all-silhouettes.com/wp-content/uploads/2014/08/vector-doctors-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95" y="2116992"/>
            <a:ext cx="3001029" cy="89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1531" y="1279168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/>
              <a:t>Larger sample is better! </a:t>
            </a:r>
          </a:p>
        </p:txBody>
      </p:sp>
    </p:spTree>
    <p:extLst>
      <p:ext uri="{BB962C8B-B14F-4D97-AF65-F5344CB8AC3E}">
        <p14:creationId xmlns:p14="http://schemas.microsoft.com/office/powerpoint/2010/main" val="33271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5" y="22233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Suspect </a:t>
            </a:r>
            <a:r>
              <a:rPr lang="en-US" b="1" dirty="0" smtClean="0"/>
              <a:t>Samples: Selection </a:t>
            </a:r>
            <a:r>
              <a:rPr lang="en-US" b="1" dirty="0"/>
              <a:t>M</a:t>
            </a:r>
            <a:r>
              <a:rPr lang="en-US" b="1" dirty="0" smtClean="0"/>
              <a:t>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953"/>
            <a:ext cx="8229600" cy="99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2680" y="1528458"/>
            <a:ext cx="345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800" b="1" dirty="0" smtClean="0"/>
              <a:t>Volunteer sample: </a:t>
            </a:r>
          </a:p>
        </p:txBody>
      </p:sp>
      <p:pic>
        <p:nvPicPr>
          <p:cNvPr id="8194" name="Picture 2" descr="http://www.washingtonpark.myaptportal.com/files/2011/07/volunte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74683"/>
            <a:ext cx="3697661" cy="26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5112" y="4129146"/>
            <a:ext cx="856465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Volunteers generally do not represent the population at large.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Recruited from a particular socioeconomic 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Sometimes unemployed volunteer for stipend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Studies involving weekday participation, exclude the employed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80" y="386372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Suspect </a:t>
            </a:r>
            <a:r>
              <a:rPr lang="en-US" b="1" dirty="0" smtClean="0"/>
              <a:t>Samples: Selection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953"/>
            <a:ext cx="8229600" cy="99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2680" y="1528458"/>
            <a:ext cx="388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800" b="1" dirty="0" smtClean="0"/>
              <a:t>Convenience sample: </a:t>
            </a:r>
          </a:p>
        </p:txBody>
      </p:sp>
      <p:pic>
        <p:nvPicPr>
          <p:cNvPr id="8198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380" y="2526417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47" y="2530768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102" y="2891329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603" y="2273928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429" y="2476910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183305" y="4784721"/>
            <a:ext cx="70462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the past, many studies have used only men,</a:t>
            </a:r>
          </a:p>
          <a:p>
            <a:r>
              <a:rPr lang="en-US" sz="2400" b="1" dirty="0" smtClean="0"/>
              <a:t> but have attempted to generalize the results</a:t>
            </a:r>
          </a:p>
          <a:p>
            <a:r>
              <a:rPr lang="en-US" sz="2400" b="1" dirty="0" smtClean="0"/>
              <a:t> to both men and women.</a:t>
            </a:r>
            <a:endParaRPr lang="en-US" sz="2400" b="1" dirty="0"/>
          </a:p>
        </p:txBody>
      </p:sp>
      <p:pic>
        <p:nvPicPr>
          <p:cNvPr id="19" name="Picture 6" descr="http://images.clipshrine.com/download/downloadpnglarge/Man-silhouette-2881-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652" y="2684120"/>
            <a:ext cx="507682" cy="1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8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5" y="22233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Suspect </a:t>
            </a:r>
            <a:r>
              <a:rPr lang="en-US" b="1" dirty="0" smtClean="0"/>
              <a:t>Samples: Selection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9953"/>
            <a:ext cx="8229600" cy="99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200" name="Picture 8" descr="https://encrypted-tbn2.gstatic.com/images?q=tbn:ANd9GcTg3jj9oagSdasFlI_y_Jn4LFIRKrQVV6jT5M2UHUWou-avyPC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12" y="2274090"/>
            <a:ext cx="4057739" cy="198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66800" y="4496901"/>
            <a:ext cx="757499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Educational studies sometimes use students in intact classrooms since it is convenient.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Quite often, the students in these classrooms do not represent the student population of the entire school district.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62680" y="1528458"/>
            <a:ext cx="388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800" b="1" dirty="0" smtClean="0"/>
              <a:t>Convenience sample: </a:t>
            </a:r>
          </a:p>
        </p:txBody>
      </p:sp>
    </p:spTree>
    <p:extLst>
      <p:ext uri="{BB962C8B-B14F-4D97-AF65-F5344CB8AC3E}">
        <p14:creationId xmlns:p14="http://schemas.microsoft.com/office/powerpoint/2010/main" val="25756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15" y="28972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Ambiguous Averages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07" y="1066798"/>
            <a:ext cx="7772400" cy="12174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 smtClean="0"/>
              <a:t>Measures of average include mean, median, mode, and midrange.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56890"/>
            <a:ext cx="1260281" cy="30469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D</a:t>
            </a:r>
            <a:r>
              <a:rPr lang="en-US" sz="2400" b="1" u="sng" dirty="0" smtClean="0"/>
              <a:t>ata </a:t>
            </a:r>
            <a:r>
              <a:rPr lang="en-US" sz="2400" b="1" u="sng" dirty="0"/>
              <a:t>S</a:t>
            </a:r>
            <a:r>
              <a:rPr lang="en-US" sz="2400" b="1" u="sng" dirty="0" smtClean="0"/>
              <a:t>et</a:t>
            </a:r>
          </a:p>
          <a:p>
            <a:pPr algn="ctr"/>
            <a:r>
              <a:rPr lang="en-US" sz="2400" dirty="0" smtClean="0"/>
              <a:t>1</a:t>
            </a:r>
          </a:p>
          <a:p>
            <a:pPr algn="ctr"/>
            <a:r>
              <a:rPr lang="en-US" sz="2400" dirty="0" smtClean="0"/>
              <a:t>  1  </a:t>
            </a:r>
            <a:endParaRPr lang="en-US" sz="2400" dirty="0"/>
          </a:p>
          <a:p>
            <a:pPr algn="ctr"/>
            <a:r>
              <a:rPr lang="en-US" sz="2400" dirty="0" smtClean="0"/>
              <a:t>1</a:t>
            </a:r>
          </a:p>
          <a:p>
            <a:pPr algn="ctr"/>
            <a:r>
              <a:rPr lang="en-US" sz="2400" dirty="0" smtClean="0"/>
              <a:t>2</a:t>
            </a:r>
          </a:p>
          <a:p>
            <a:pPr algn="ctr"/>
            <a:r>
              <a:rPr lang="en-US" sz="2400" dirty="0" smtClean="0"/>
              <a:t>28</a:t>
            </a:r>
          </a:p>
          <a:p>
            <a:pPr algn="ctr"/>
            <a:r>
              <a:rPr lang="en-US" sz="2400" dirty="0" smtClean="0"/>
              <a:t>56</a:t>
            </a:r>
          </a:p>
          <a:p>
            <a:pPr algn="ctr"/>
            <a:r>
              <a:rPr lang="en-US" sz="2400" dirty="0" smtClean="0"/>
              <a:t>103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60174" y="2304518"/>
            <a:ext cx="2865015" cy="304698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Measures of Average</a:t>
            </a:r>
          </a:p>
          <a:p>
            <a:pPr algn="ctr"/>
            <a:r>
              <a:rPr lang="en-US" sz="2400" dirty="0" smtClean="0"/>
              <a:t>Mean =  </a:t>
            </a:r>
            <a:r>
              <a:rPr lang="en-US" sz="2400" b="1" dirty="0" smtClean="0"/>
              <a:t>27.4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Median =  </a:t>
            </a:r>
            <a:r>
              <a:rPr lang="en-US" sz="2400" b="1" dirty="0" smtClean="0"/>
              <a:t>2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Mode =  </a:t>
            </a:r>
            <a:r>
              <a:rPr lang="en-US" sz="2400" b="1" dirty="0" smtClean="0"/>
              <a:t>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Midrange = </a:t>
            </a:r>
            <a:r>
              <a:rPr lang="en-US" sz="2400" b="1" dirty="0" smtClean="0"/>
              <a:t>51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65808" y="2795378"/>
            <a:ext cx="15733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These averages are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very different and can be</a:t>
            </a:r>
          </a:p>
          <a:p>
            <a:r>
              <a:rPr lang="en-US" sz="2200" b="1" dirty="0">
                <a:solidFill>
                  <a:srgbClr val="C00000"/>
                </a:solidFill>
              </a:rPr>
              <a:t>m</a:t>
            </a:r>
            <a:r>
              <a:rPr lang="en-US" sz="2200" b="1" dirty="0" smtClean="0">
                <a:solidFill>
                  <a:srgbClr val="C00000"/>
                </a:solidFill>
              </a:rPr>
              <a:t>isleading.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8506" y="5502227"/>
            <a:ext cx="7772400" cy="991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The average can be chosen to provide the most evidence to support a particular position.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2599" y="1855866"/>
            <a:ext cx="68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latin typeface="Gabriola" panose="04040605051002020D02" pitchFamily="82" charset="0"/>
              </a:rPr>
              <a:t>}</a:t>
            </a:r>
            <a:endParaRPr lang="en-US" sz="200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20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Changing the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6532"/>
            <a:ext cx="86868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The same data represented different ways.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encrypted-tbn2.gstatic.com/images?q=tbn:ANd9GcTjjDUGc3Qce5XoYkcC0GNaSuaz_FPDIs9vjgXhHBF6RlndaB8WIAChssB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061" y="2905813"/>
            <a:ext cx="1442502" cy="316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asslefreeclipart.com/cart_people/images/politician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21671"/>
            <a:ext cx="1868911" cy="291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204912" y="1610657"/>
            <a:ext cx="3367088" cy="1447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During my administration expenditures increased a mere 3%</a:t>
            </a:r>
            <a:endParaRPr lang="en-US" sz="2000" dirty="0"/>
          </a:p>
        </p:txBody>
      </p:sp>
      <p:sp>
        <p:nvSpPr>
          <p:cNvPr id="5" name="Oval Callout 4"/>
          <p:cNvSpPr/>
          <p:nvPr/>
        </p:nvSpPr>
        <p:spPr>
          <a:xfrm>
            <a:off x="5436751" y="1399924"/>
            <a:ext cx="3606179" cy="210282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During my opponent’s administration expenditures have increased a whopping $6,000,000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9224" y="6094841"/>
            <a:ext cx="90100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</a:rPr>
              <a:t>B</a:t>
            </a:r>
            <a:r>
              <a:rPr lang="en-US" sz="2600" b="1" dirty="0" smtClean="0">
                <a:solidFill>
                  <a:srgbClr val="C00000"/>
                </a:solidFill>
              </a:rPr>
              <a:t>oth statements are correct. Depends on what you want to say!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9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186" y="282028"/>
            <a:ext cx="8229600" cy="6661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Detached </a:t>
            </a:r>
            <a:r>
              <a:rPr lang="en-US" b="1" dirty="0" smtClean="0"/>
              <a:t>Statistics</a:t>
            </a:r>
            <a:endParaRPr lang="en-US" dirty="0"/>
          </a:p>
        </p:txBody>
      </p:sp>
      <p:pic>
        <p:nvPicPr>
          <p:cNvPr id="2050" name="Picture 2" descr="http://previews.123rf.com/images/iimages/iimages1302/iimages130201478/17867701-Illustration-of-a-cereal-on-a-white-background-Stock-Vector-cereal-box-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676" y="3451394"/>
            <a:ext cx="2057400" cy="237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113107"/>
            <a:ext cx="8040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/>
              <a:t>A claim that used a detached statistic is one in which </a:t>
            </a:r>
            <a:r>
              <a:rPr lang="en-US" sz="2800" b="1" dirty="0" smtClean="0">
                <a:solidFill>
                  <a:srgbClr val="C00000"/>
                </a:solidFill>
              </a:rPr>
              <a:t>no comparison </a:t>
            </a:r>
            <a:r>
              <a:rPr lang="en-US" sz="2800" b="1" dirty="0" smtClean="0"/>
              <a:t>is made.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0428" y="2368679"/>
            <a:ext cx="25091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cereal has </a:t>
            </a:r>
          </a:p>
          <a:p>
            <a:pPr algn="ctr"/>
            <a:r>
              <a:rPr lang="en-US" sz="2800" dirty="0" smtClean="0"/>
              <a:t>fewer calories!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35051" y="5991253"/>
            <a:ext cx="4104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Fewer calories than what?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671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Gabriola</vt:lpstr>
      <vt:lpstr>Times New Roman</vt:lpstr>
      <vt:lpstr>Office Theme</vt:lpstr>
      <vt:lpstr>Chapter 3 Intro </vt:lpstr>
      <vt:lpstr>Suspect Samples: Size</vt:lpstr>
      <vt:lpstr>Suspect Samples: Size</vt:lpstr>
      <vt:lpstr>Suspect Samples: Selection Method</vt:lpstr>
      <vt:lpstr>Suspect Samples: Selection Method</vt:lpstr>
      <vt:lpstr>Suspect Samples: Selection Method</vt:lpstr>
      <vt:lpstr>Ambiguous Averages</vt:lpstr>
      <vt:lpstr>Changing the Subject</vt:lpstr>
      <vt:lpstr>Detached Statistics</vt:lpstr>
      <vt:lpstr>Implied Connections</vt:lpstr>
      <vt:lpstr>Misleading Graphs</vt:lpstr>
      <vt:lpstr> </vt:lpstr>
      <vt:lpstr>Faulty Survey Questions</vt:lpstr>
      <vt:lpstr>There are some grey areas in statistics…</vt:lpstr>
      <vt:lpstr>Summary</vt:lpstr>
    </vt:vector>
  </TitlesOfParts>
  <Company>Heritage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mansfield_j1</dc:creator>
  <cp:lastModifiedBy>Wiley, Tamera</cp:lastModifiedBy>
  <cp:revision>50</cp:revision>
  <dcterms:created xsi:type="dcterms:W3CDTF">2015-07-14T18:45:53Z</dcterms:created>
  <dcterms:modified xsi:type="dcterms:W3CDTF">2018-01-17T02:52:49Z</dcterms:modified>
</cp:coreProperties>
</file>