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9582" r:id="rId1"/>
    <p:sldMasterId id="2147489714" r:id="rId2"/>
    <p:sldMasterId id="2147489597" r:id="rId3"/>
    <p:sldMasterId id="2147489599" r:id="rId4"/>
    <p:sldMasterId id="2147489605" r:id="rId5"/>
    <p:sldMasterId id="2147489741" r:id="rId6"/>
    <p:sldMasterId id="2147489684" r:id="rId7"/>
    <p:sldMasterId id="2147489694" r:id="rId8"/>
    <p:sldMasterId id="2147489696" r:id="rId9"/>
    <p:sldMasterId id="2147489755" r:id="rId10"/>
    <p:sldMasterId id="2147489800" r:id="rId11"/>
  </p:sldMasterIdLst>
  <p:notesMasterIdLst>
    <p:notesMasterId r:id="rId42"/>
  </p:notesMasterIdLst>
  <p:handoutMasterIdLst>
    <p:handoutMasterId r:id="rId43"/>
  </p:handoutMasterIdLst>
  <p:sldIdLst>
    <p:sldId id="424" r:id="rId12"/>
    <p:sldId id="332" r:id="rId13"/>
    <p:sldId id="333" r:id="rId14"/>
    <p:sldId id="461" r:id="rId15"/>
    <p:sldId id="462" r:id="rId16"/>
    <p:sldId id="335" r:id="rId17"/>
    <p:sldId id="336" r:id="rId18"/>
    <p:sldId id="455" r:id="rId19"/>
    <p:sldId id="337" r:id="rId20"/>
    <p:sldId id="348" r:id="rId21"/>
    <p:sldId id="349" r:id="rId22"/>
    <p:sldId id="452" r:id="rId23"/>
    <p:sldId id="453" r:id="rId24"/>
    <p:sldId id="350" r:id="rId25"/>
    <p:sldId id="456" r:id="rId26"/>
    <p:sldId id="457" r:id="rId27"/>
    <p:sldId id="340" r:id="rId28"/>
    <p:sldId id="451" r:id="rId29"/>
    <p:sldId id="454" r:id="rId30"/>
    <p:sldId id="374" r:id="rId31"/>
    <p:sldId id="375" r:id="rId32"/>
    <p:sldId id="376" r:id="rId33"/>
    <p:sldId id="458" r:id="rId34"/>
    <p:sldId id="463" r:id="rId35"/>
    <p:sldId id="460" r:id="rId36"/>
    <p:sldId id="459" r:id="rId37"/>
    <p:sldId id="467" r:id="rId38"/>
    <p:sldId id="466" r:id="rId39"/>
    <p:sldId id="464" r:id="rId40"/>
    <p:sldId id="465" r:id="rId41"/>
  </p:sldIdLst>
  <p:sldSz cx="9144000" cy="6858000" type="screen4x3"/>
  <p:notesSz cx="9296400" cy="70104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15B1D"/>
    <a:srgbClr val="CA6D19"/>
    <a:srgbClr val="FEF2E3"/>
    <a:srgbClr val="E2EAF6"/>
    <a:srgbClr val="196AB4"/>
    <a:srgbClr val="CCD3EA"/>
    <a:srgbClr val="E4F2E8"/>
    <a:srgbClr val="349C68"/>
    <a:srgbClr val="AFCE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53" autoAdjust="0"/>
  </p:normalViewPr>
  <p:slideViewPr>
    <p:cSldViewPr>
      <p:cViewPr varScale="1">
        <p:scale>
          <a:sx n="98" d="100"/>
          <a:sy n="98" d="100"/>
        </p:scale>
        <p:origin x="31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7607" cy="350520"/>
          </a:xfrm>
          <a:prstGeom prst="rect">
            <a:avLst/>
          </a:prstGeom>
        </p:spPr>
        <p:txBody>
          <a:bodyPr vert="horz" lIns="90279" tIns="45139" rIns="90279" bIns="45139" rtlCol="0"/>
          <a:lstStyle>
            <a:lvl1pPr algn="l">
              <a:defRPr sz="1200"/>
            </a:lvl1pPr>
          </a:lstStyle>
          <a:p>
            <a:endParaRPr lang="en-US"/>
          </a:p>
        </p:txBody>
      </p:sp>
      <p:sp>
        <p:nvSpPr>
          <p:cNvPr id="3" name="Date Placeholder 2"/>
          <p:cNvSpPr>
            <a:spLocks noGrp="1"/>
          </p:cNvSpPr>
          <p:nvPr>
            <p:ph type="dt" sz="quarter" idx="1"/>
          </p:nvPr>
        </p:nvSpPr>
        <p:spPr>
          <a:xfrm>
            <a:off x="5266712" y="0"/>
            <a:ext cx="4027607" cy="350520"/>
          </a:xfrm>
          <a:prstGeom prst="rect">
            <a:avLst/>
          </a:prstGeom>
        </p:spPr>
        <p:txBody>
          <a:bodyPr vert="horz" lIns="90279" tIns="45139" rIns="90279" bIns="45139" rtlCol="0"/>
          <a:lstStyle>
            <a:lvl1pPr algn="r">
              <a:defRPr sz="1200"/>
            </a:lvl1pPr>
          </a:lstStyle>
          <a:p>
            <a:fld id="{72EC643B-1860-47F7-8234-FB0172CAB77E}" type="datetimeFigureOut">
              <a:rPr lang="en-US" smtClean="0"/>
              <a:pPr/>
              <a:t>11/27/2017</a:t>
            </a:fld>
            <a:endParaRPr lang="en-US"/>
          </a:p>
        </p:txBody>
      </p:sp>
      <p:sp>
        <p:nvSpPr>
          <p:cNvPr id="4" name="Footer Placeholder 3"/>
          <p:cNvSpPr>
            <a:spLocks noGrp="1"/>
          </p:cNvSpPr>
          <p:nvPr>
            <p:ph type="ftr" sz="quarter" idx="2"/>
          </p:nvPr>
        </p:nvSpPr>
        <p:spPr>
          <a:xfrm>
            <a:off x="1" y="6658700"/>
            <a:ext cx="4027607" cy="350520"/>
          </a:xfrm>
          <a:prstGeom prst="rect">
            <a:avLst/>
          </a:prstGeom>
        </p:spPr>
        <p:txBody>
          <a:bodyPr vert="horz" lIns="90279" tIns="45139" rIns="90279" bIns="45139" rtlCol="0" anchor="b"/>
          <a:lstStyle>
            <a:lvl1pPr algn="l">
              <a:defRPr sz="1200"/>
            </a:lvl1pPr>
          </a:lstStyle>
          <a:p>
            <a:endParaRPr lang="en-US"/>
          </a:p>
        </p:txBody>
      </p:sp>
      <p:sp>
        <p:nvSpPr>
          <p:cNvPr id="5" name="Slide Number Placeholder 4"/>
          <p:cNvSpPr>
            <a:spLocks noGrp="1"/>
          </p:cNvSpPr>
          <p:nvPr>
            <p:ph type="sldNum" sz="quarter" idx="3"/>
          </p:nvPr>
        </p:nvSpPr>
        <p:spPr>
          <a:xfrm>
            <a:off x="5266712" y="6658700"/>
            <a:ext cx="4027607" cy="350520"/>
          </a:xfrm>
          <a:prstGeom prst="rect">
            <a:avLst/>
          </a:prstGeom>
        </p:spPr>
        <p:txBody>
          <a:bodyPr vert="horz" lIns="90279" tIns="45139" rIns="90279" bIns="45139" rtlCol="0" anchor="b"/>
          <a:lstStyle>
            <a:lvl1pPr algn="r">
              <a:defRPr sz="1200"/>
            </a:lvl1pPr>
          </a:lstStyle>
          <a:p>
            <a:fld id="{13C80E0A-65E3-4467-B119-8D4B7B98A420}" type="slidenum">
              <a:rPr lang="en-US" smtClean="0"/>
              <a:pPr/>
              <a:t>‹#›</a:t>
            </a:fld>
            <a:endParaRPr lang="en-US"/>
          </a:p>
        </p:txBody>
      </p:sp>
    </p:spTree>
    <p:extLst>
      <p:ext uri="{BB962C8B-B14F-4D97-AF65-F5344CB8AC3E}">
        <p14:creationId xmlns:p14="http://schemas.microsoft.com/office/powerpoint/2010/main" val="1256815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0206"/>
          </a:xfrm>
          <a:prstGeom prst="rect">
            <a:avLst/>
          </a:prstGeom>
        </p:spPr>
        <p:txBody>
          <a:bodyPr vert="horz" lIns="90279" tIns="45139" rIns="90279" bIns="45139" rtlCol="0"/>
          <a:lstStyle>
            <a:lvl1pPr algn="l">
              <a:defRPr sz="1200"/>
            </a:lvl1pPr>
          </a:lstStyle>
          <a:p>
            <a:endParaRPr lang="en-US"/>
          </a:p>
        </p:txBody>
      </p:sp>
      <p:sp>
        <p:nvSpPr>
          <p:cNvPr id="3" name="Date Placeholder 2"/>
          <p:cNvSpPr>
            <a:spLocks noGrp="1"/>
          </p:cNvSpPr>
          <p:nvPr>
            <p:ph type="dt" idx="1"/>
          </p:nvPr>
        </p:nvSpPr>
        <p:spPr>
          <a:xfrm>
            <a:off x="5266396" y="1"/>
            <a:ext cx="4028440" cy="350206"/>
          </a:xfrm>
          <a:prstGeom prst="rect">
            <a:avLst/>
          </a:prstGeom>
        </p:spPr>
        <p:txBody>
          <a:bodyPr vert="horz" lIns="90279" tIns="45139" rIns="90279" bIns="45139" rtlCol="0"/>
          <a:lstStyle>
            <a:lvl1pPr algn="r">
              <a:defRPr sz="1200"/>
            </a:lvl1pPr>
          </a:lstStyle>
          <a:p>
            <a:fld id="{C21953DB-1A5D-4FB3-9952-8CD5038D5157}" type="datetimeFigureOut">
              <a:rPr lang="en-US" smtClean="0"/>
              <a:pPr/>
              <a:t>11/27/2017</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0279" tIns="45139" rIns="90279" bIns="45139" rtlCol="0" anchor="ctr"/>
          <a:lstStyle/>
          <a:p>
            <a:endParaRPr lang="en-US"/>
          </a:p>
        </p:txBody>
      </p:sp>
      <p:sp>
        <p:nvSpPr>
          <p:cNvPr id="5" name="Notes Placeholder 4"/>
          <p:cNvSpPr>
            <a:spLocks noGrp="1"/>
          </p:cNvSpPr>
          <p:nvPr>
            <p:ph type="body" sz="quarter" idx="3"/>
          </p:nvPr>
        </p:nvSpPr>
        <p:spPr>
          <a:xfrm>
            <a:off x="929640" y="3329312"/>
            <a:ext cx="7437120" cy="3154995"/>
          </a:xfrm>
          <a:prstGeom prst="rect">
            <a:avLst/>
          </a:prstGeom>
        </p:spPr>
        <p:txBody>
          <a:bodyPr vert="horz" lIns="90279" tIns="45139" rIns="90279" bIns="4513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24"/>
            <a:ext cx="4028440" cy="350206"/>
          </a:xfrm>
          <a:prstGeom prst="rect">
            <a:avLst/>
          </a:prstGeom>
        </p:spPr>
        <p:txBody>
          <a:bodyPr vert="horz" lIns="90279" tIns="45139" rIns="90279" bIns="45139" rtlCol="0" anchor="b"/>
          <a:lstStyle>
            <a:lvl1pPr algn="l">
              <a:defRPr sz="1200"/>
            </a:lvl1pPr>
          </a:lstStyle>
          <a:p>
            <a:endParaRPr lang="en-US"/>
          </a:p>
        </p:txBody>
      </p:sp>
      <p:sp>
        <p:nvSpPr>
          <p:cNvPr id="7" name="Slide Number Placeholder 6"/>
          <p:cNvSpPr>
            <a:spLocks noGrp="1"/>
          </p:cNvSpPr>
          <p:nvPr>
            <p:ph type="sldNum" sz="quarter" idx="5"/>
          </p:nvPr>
        </p:nvSpPr>
        <p:spPr>
          <a:xfrm>
            <a:off x="5266396" y="6658624"/>
            <a:ext cx="4028440" cy="350206"/>
          </a:xfrm>
          <a:prstGeom prst="rect">
            <a:avLst/>
          </a:prstGeom>
        </p:spPr>
        <p:txBody>
          <a:bodyPr vert="horz" lIns="90279" tIns="45139" rIns="90279" bIns="45139" rtlCol="0" anchor="b"/>
          <a:lstStyle>
            <a:lvl1pPr algn="r">
              <a:defRPr sz="1200"/>
            </a:lvl1pPr>
          </a:lstStyle>
          <a:p>
            <a:fld id="{3AE64C79-EF60-448E-B926-A58E85799C52}" type="slidenum">
              <a:rPr lang="en-US" smtClean="0"/>
              <a:pPr/>
              <a:t>‹#›</a:t>
            </a:fld>
            <a:endParaRPr lang="en-US"/>
          </a:p>
        </p:txBody>
      </p:sp>
    </p:spTree>
    <p:extLst>
      <p:ext uri="{BB962C8B-B14F-4D97-AF65-F5344CB8AC3E}">
        <p14:creationId xmlns:p14="http://schemas.microsoft.com/office/powerpoint/2010/main" val="3480004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A8CFC6-3AF8-4291-8C77-925A2D225042}"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75034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Least squares demo: https://www.geogebra.org/m/dlsxY1uX</a:t>
            </a:r>
            <a:endParaRPr lang="en-US" dirty="0"/>
          </a:p>
        </p:txBody>
      </p:sp>
      <p:sp>
        <p:nvSpPr>
          <p:cNvPr id="4" name="Slide Number Placeholder 3"/>
          <p:cNvSpPr>
            <a:spLocks noGrp="1"/>
          </p:cNvSpPr>
          <p:nvPr>
            <p:ph type="sldNum" sz="quarter" idx="10"/>
          </p:nvPr>
        </p:nvSpPr>
        <p:spPr/>
        <p:txBody>
          <a:bodyPr/>
          <a:lstStyle/>
          <a:p>
            <a:fld id="{3AE64C79-EF60-448E-B926-A58E85799C52}" type="slidenum">
              <a:rPr lang="en-US" smtClean="0"/>
              <a:pPr/>
              <a:t>21</a:t>
            </a:fld>
            <a:endParaRPr lang="en-US"/>
          </a:p>
        </p:txBody>
      </p:sp>
    </p:spTree>
    <p:extLst>
      <p:ext uri="{BB962C8B-B14F-4D97-AF65-F5344CB8AC3E}">
        <p14:creationId xmlns:p14="http://schemas.microsoft.com/office/powerpoint/2010/main" val="980834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ChapterNumber" hidden="1"/>
          <p:cNvSpPr>
            <a:spLocks noGrp="1"/>
          </p:cNvSpPr>
          <p:nvPr>
            <p:ph type="body" sz="quarter" idx="10" hasCustomPrompt="1"/>
          </p:nvPr>
        </p:nvSpPr>
        <p:spPr>
          <a:xfrm>
            <a:off x="6858000" y="76200"/>
            <a:ext cx="2286000" cy="1676400"/>
          </a:xfrm>
          <a:prstGeom prst="rect">
            <a:avLst/>
          </a:prstGeom>
        </p:spPr>
        <p:txBody>
          <a:bodyPr anchor="ctr" anchorCtr="1"/>
          <a:lstStyle>
            <a:lvl1pPr algn="ctr">
              <a:defRPr sz="14000">
                <a:solidFill>
                  <a:schemeClr val="bg1"/>
                </a:solidFill>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dirty="0" smtClean="0"/>
              <a:t>XX</a:t>
            </a:r>
            <a:endParaRPr lang="en-US" dirty="0"/>
          </a:p>
        </p:txBody>
      </p:sp>
      <p:sp>
        <p:nvSpPr>
          <p:cNvPr id="4" name="ChapterTitle" hidden="1"/>
          <p:cNvSpPr>
            <a:spLocks noGrp="1"/>
          </p:cNvSpPr>
          <p:nvPr>
            <p:ph type="body" sz="quarter" idx="11" hasCustomPrompt="1"/>
          </p:nvPr>
        </p:nvSpPr>
        <p:spPr>
          <a:xfrm>
            <a:off x="0" y="622300"/>
            <a:ext cx="6629400" cy="596900"/>
          </a:xfrm>
          <a:prstGeom prst="rect">
            <a:avLst/>
          </a:prstGeom>
        </p:spPr>
        <p:txBody>
          <a:bodyPr anchor="ctr" anchorCtr="0"/>
          <a:lstStyle>
            <a:lvl1pPr>
              <a:defRPr sz="3600" b="1">
                <a:solidFill>
                  <a:schemeClr val="bg1"/>
                </a:solidFill>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dirty="0" smtClean="0"/>
              <a:t>Chapter Title</a:t>
            </a:r>
            <a:endParaRPr lang="en-US" dirty="0"/>
          </a:p>
        </p:txBody>
      </p:sp>
      <p:sp>
        <p:nvSpPr>
          <p:cNvPr id="5" name="ChapterSubTitle" hidden="1"/>
          <p:cNvSpPr>
            <a:spLocks noGrp="1"/>
          </p:cNvSpPr>
          <p:nvPr>
            <p:ph type="body" sz="quarter" idx="12" hasCustomPrompt="1"/>
          </p:nvPr>
        </p:nvSpPr>
        <p:spPr>
          <a:xfrm>
            <a:off x="1270000" y="1270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ChapterSubTitle</a:t>
            </a:r>
            <a:endParaRPr lang="en-US"/>
          </a:p>
        </p:txBody>
      </p:sp>
      <p:sp>
        <p:nvSpPr>
          <p:cNvPr id="6" name="SectionNumber" hidden="1"/>
          <p:cNvSpPr>
            <a:spLocks noGrp="1"/>
          </p:cNvSpPr>
          <p:nvPr>
            <p:ph type="body" sz="quarter" idx="13" hasCustomPrompt="1"/>
          </p:nvPr>
        </p:nvSpPr>
        <p:spPr>
          <a:xfrm>
            <a:off x="1270000" y="1778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SectionNumber</a:t>
            </a:r>
            <a:endParaRPr lang="en-US"/>
          </a:p>
        </p:txBody>
      </p:sp>
      <p:sp>
        <p:nvSpPr>
          <p:cNvPr id="7" name="SectionTitle" hidden="1"/>
          <p:cNvSpPr>
            <a:spLocks noGrp="1"/>
          </p:cNvSpPr>
          <p:nvPr>
            <p:ph type="body" sz="quarter" idx="14" hasCustomPrompt="1"/>
          </p:nvPr>
        </p:nvSpPr>
        <p:spPr>
          <a:xfrm>
            <a:off x="1270000" y="2286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SectionTitle</a:t>
            </a:r>
            <a:endParaRPr lang="en-US"/>
          </a:p>
        </p:txBody>
      </p:sp>
      <p:sp>
        <p:nvSpPr>
          <p:cNvPr id="8" name="ObjectiveNumber" hidden="1"/>
          <p:cNvSpPr>
            <a:spLocks noGrp="1"/>
          </p:cNvSpPr>
          <p:nvPr>
            <p:ph type="body" sz="quarter" idx="15" hasCustomPrompt="1"/>
          </p:nvPr>
        </p:nvSpPr>
        <p:spPr>
          <a:xfrm>
            <a:off x="1270000" y="2794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ObjectiveNumber</a:t>
            </a:r>
            <a:endParaRPr lang="en-US"/>
          </a:p>
        </p:txBody>
      </p:sp>
      <p:sp>
        <p:nvSpPr>
          <p:cNvPr id="9" name="Objective" hidden="1"/>
          <p:cNvSpPr>
            <a:spLocks noGrp="1"/>
          </p:cNvSpPr>
          <p:nvPr>
            <p:ph type="body" sz="quarter" idx="16" hasCustomPrompt="1"/>
          </p:nvPr>
        </p:nvSpPr>
        <p:spPr>
          <a:xfrm>
            <a:off x="1270000" y="3302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Objective</a:t>
            </a:r>
            <a:endParaRPr lang="en-US"/>
          </a:p>
        </p:txBody>
      </p:sp>
      <p:sp>
        <p:nvSpPr>
          <p:cNvPr id="10" name="ItemNumber" hidden="1"/>
          <p:cNvSpPr>
            <a:spLocks noGrp="1"/>
          </p:cNvSpPr>
          <p:nvPr>
            <p:ph type="body" sz="quarter" idx="17" hasCustomPrompt="1"/>
          </p:nvPr>
        </p:nvSpPr>
        <p:spPr>
          <a:xfrm>
            <a:off x="1270000" y="3810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ItemNumber</a:t>
            </a:r>
            <a:endParaRPr lang="en-US"/>
          </a:p>
        </p:txBody>
      </p:sp>
      <p:sp>
        <p:nvSpPr>
          <p:cNvPr id="11" name="ItemTitle" hidden="1"/>
          <p:cNvSpPr>
            <a:spLocks noGrp="1"/>
          </p:cNvSpPr>
          <p:nvPr>
            <p:ph type="body" sz="quarter" idx="18" hasCustomPrompt="1"/>
          </p:nvPr>
        </p:nvSpPr>
        <p:spPr>
          <a:xfrm>
            <a:off x="1270000" y="4318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ItemTitle</a:t>
            </a:r>
            <a:endParaRPr lang="en-US"/>
          </a:p>
        </p:txBody>
      </p:sp>
      <p:sp>
        <p:nvSpPr>
          <p:cNvPr id="12" name="CONS" hidden="1"/>
          <p:cNvSpPr>
            <a:spLocks noGrp="1"/>
          </p:cNvSpPr>
          <p:nvPr>
            <p:ph type="body" sz="quarter" idx="19" hasCustomPrompt="1"/>
          </p:nvPr>
        </p:nvSpPr>
        <p:spPr>
          <a:xfrm>
            <a:off x="1270000" y="4826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CONS</a:t>
            </a:r>
            <a:endParaRPr lang="en-US"/>
          </a:p>
        </p:txBody>
      </p:sp>
      <p:sp>
        <p:nvSpPr>
          <p:cNvPr id="13" name="SlideNumber" hidden="1"/>
          <p:cNvSpPr>
            <a:spLocks noGrp="1"/>
          </p:cNvSpPr>
          <p:nvPr>
            <p:ph type="body" sz="quarter" idx="20" hasCustomPrompt="1"/>
          </p:nvPr>
        </p:nvSpPr>
        <p:spPr>
          <a:xfrm>
            <a:off x="7391400" y="6553200"/>
            <a:ext cx="1524000" cy="228600"/>
          </a:xfrm>
          <a:prstGeom prst="rect">
            <a:avLst/>
          </a:prstGeom>
        </p:spPr>
        <p:txBody>
          <a:bodyPr anchor="ctr" anchorCtr="0"/>
          <a:lstStyle>
            <a:lvl1pPr algn="r">
              <a:buNone/>
              <a:defRPr sz="1800"/>
            </a:lvl1pPr>
          </a:lstStyle>
          <a:p>
            <a:pPr lvl="0"/>
            <a:r>
              <a:rPr lang="en-US" dirty="0" err="1" smtClean="0"/>
              <a:t>SlideNumber</a:t>
            </a:r>
            <a:endParaRPr lang="en-US" dirty="0"/>
          </a:p>
        </p:txBody>
      </p:sp>
      <p:sp>
        <p:nvSpPr>
          <p:cNvPr id="14"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smtClean="0"/>
              <a:t>Copyright</a:t>
            </a:r>
            <a:endParaRPr lang="en-US" dirty="0"/>
          </a:p>
        </p:txBody>
      </p:sp>
      <p:graphicFrame>
        <p:nvGraphicFramePr>
          <p:cNvPr id="15" name="SectionsTable" hidden="1"/>
          <p:cNvGraphicFramePr>
            <a:graphicFrameLocks noGrp="1"/>
          </p:cNvGraphicFramePr>
          <p:nvPr userDrawn="1"/>
        </p:nvGraphicFramePr>
        <p:xfrm>
          <a:off x="152400" y="2514600"/>
          <a:ext cx="8610600" cy="3627120"/>
        </p:xfrm>
        <a:graphic>
          <a:graphicData uri="http://schemas.openxmlformats.org/drawingml/2006/table">
            <a:tbl>
              <a:tblPr>
                <a:tableStyleId>{5C22544A-7EE6-4342-B048-85BDC9FD1C3A}</a:tableStyleId>
              </a:tblPr>
              <a:tblGrid>
                <a:gridCol w="685800"/>
                <a:gridCol w="7924800"/>
              </a:tblGrid>
              <a:tr h="485775">
                <a:tc>
                  <a:txBody>
                    <a:bodyPr/>
                    <a:lstStyle/>
                    <a:p>
                      <a:pPr algn="r"/>
                      <a:endParaRPr lang="en-US" sz="2800" dirty="0">
                        <a:solidFill>
                          <a:srgbClr val="0092C8"/>
                        </a:solidFill>
                      </a:endParaRPr>
                    </a:p>
                  </a:txBody>
                  <a:tcPr>
                    <a:noFill/>
                  </a:tcPr>
                </a:tc>
                <a:tc>
                  <a:txBody>
                    <a:bodyPr/>
                    <a:lstStyle/>
                    <a:p>
                      <a:endParaRPr lang="en-US" sz="2800" dirty="0">
                        <a:solidFill>
                          <a:schemeClr val="tx1"/>
                        </a:solidFill>
                      </a:endParaRPr>
                    </a:p>
                  </a:txBody>
                  <a:tcPr>
                    <a:noFill/>
                  </a:tcPr>
                </a:tc>
              </a:tr>
              <a:tr h="485775">
                <a:tc>
                  <a:txBody>
                    <a:bodyPr/>
                    <a:lstStyle/>
                    <a:p>
                      <a:pPr algn="r"/>
                      <a:endParaRPr lang="en-US" sz="2800" dirty="0">
                        <a:solidFill>
                          <a:srgbClr val="0092C8"/>
                        </a:solidFill>
                      </a:endParaRPr>
                    </a:p>
                  </a:txBody>
                  <a:tcPr>
                    <a:noFill/>
                  </a:tcPr>
                </a:tc>
                <a:tc>
                  <a:txBody>
                    <a:bodyPr/>
                    <a:lstStyle/>
                    <a:p>
                      <a:endParaRPr lang="en-US" sz="2800" dirty="0">
                        <a:solidFill>
                          <a:schemeClr val="tx1"/>
                        </a:solidFill>
                      </a:endParaRPr>
                    </a:p>
                  </a:txBody>
                  <a:tcPr>
                    <a:noFill/>
                  </a:tcPr>
                </a:tc>
              </a:tr>
              <a:tr h="485775">
                <a:tc>
                  <a:txBody>
                    <a:bodyPr/>
                    <a:lstStyle/>
                    <a:p>
                      <a:pPr algn="r"/>
                      <a:endParaRPr lang="en-US" sz="2800" dirty="0">
                        <a:solidFill>
                          <a:srgbClr val="0092C8"/>
                        </a:solidFill>
                      </a:endParaRPr>
                    </a:p>
                  </a:txBody>
                  <a:tcPr>
                    <a:noFill/>
                  </a:tcPr>
                </a:tc>
                <a:tc>
                  <a:txBody>
                    <a:bodyPr/>
                    <a:lstStyle/>
                    <a:p>
                      <a:endParaRPr lang="en-US" sz="2800" dirty="0">
                        <a:solidFill>
                          <a:schemeClr val="tx1"/>
                        </a:solidFill>
                      </a:endParaRPr>
                    </a:p>
                  </a:txBody>
                  <a:tcPr>
                    <a:noFill/>
                  </a:tcPr>
                </a:tc>
              </a:tr>
              <a:tr h="485775">
                <a:tc>
                  <a:txBody>
                    <a:bodyPr/>
                    <a:lstStyle/>
                    <a:p>
                      <a:pPr algn="r"/>
                      <a:endParaRPr lang="en-US" sz="2800" dirty="0">
                        <a:solidFill>
                          <a:srgbClr val="0092C8"/>
                        </a:solidFill>
                      </a:endParaRPr>
                    </a:p>
                  </a:txBody>
                  <a:tcPr>
                    <a:noFill/>
                  </a:tcPr>
                </a:tc>
                <a:tc>
                  <a:txBody>
                    <a:bodyPr/>
                    <a:lstStyle/>
                    <a:p>
                      <a:endParaRPr lang="en-US" sz="2800" dirty="0">
                        <a:solidFill>
                          <a:schemeClr val="tx1"/>
                        </a:solidFill>
                      </a:endParaRPr>
                    </a:p>
                  </a:txBody>
                  <a:tcPr>
                    <a:noFill/>
                  </a:tcPr>
                </a:tc>
              </a:tr>
              <a:tr h="485775">
                <a:tc>
                  <a:txBody>
                    <a:bodyPr/>
                    <a:lstStyle/>
                    <a:p>
                      <a:pPr algn="r"/>
                      <a:endParaRPr lang="en-US" sz="2800" dirty="0">
                        <a:solidFill>
                          <a:srgbClr val="0092C8"/>
                        </a:solidFill>
                      </a:endParaRPr>
                    </a:p>
                  </a:txBody>
                  <a:tcPr>
                    <a:noFill/>
                  </a:tcPr>
                </a:tc>
                <a:tc>
                  <a:txBody>
                    <a:bodyPr/>
                    <a:lstStyle/>
                    <a:p>
                      <a:endParaRPr lang="en-US" sz="2800" dirty="0">
                        <a:solidFill>
                          <a:schemeClr val="tx1"/>
                        </a:solidFill>
                      </a:endParaRPr>
                    </a:p>
                  </a:txBody>
                  <a:tcPr>
                    <a:noFill/>
                  </a:tcPr>
                </a:tc>
              </a:tr>
              <a:tr h="485775">
                <a:tc>
                  <a:txBody>
                    <a:bodyPr/>
                    <a:lstStyle/>
                    <a:p>
                      <a:pPr algn="r"/>
                      <a:endParaRPr lang="en-US" sz="2800" dirty="0">
                        <a:solidFill>
                          <a:srgbClr val="0092C8"/>
                        </a:solidFill>
                      </a:endParaRPr>
                    </a:p>
                  </a:txBody>
                  <a:tcPr>
                    <a:noFill/>
                  </a:tcPr>
                </a:tc>
                <a:tc>
                  <a:txBody>
                    <a:bodyPr/>
                    <a:lstStyle/>
                    <a:p>
                      <a:endParaRPr lang="en-US" sz="2800" dirty="0">
                        <a:solidFill>
                          <a:schemeClr val="tx1"/>
                        </a:solidFill>
                      </a:endParaRPr>
                    </a:p>
                  </a:txBody>
                  <a:tcPr>
                    <a:noFill/>
                  </a:tcPr>
                </a:tc>
              </a:tr>
              <a:tr h="485775">
                <a:tc>
                  <a:txBody>
                    <a:bodyPr/>
                    <a:lstStyle/>
                    <a:p>
                      <a:pPr algn="r"/>
                      <a:endParaRPr lang="en-US" sz="2800" dirty="0">
                        <a:solidFill>
                          <a:srgbClr val="0092C8"/>
                        </a:solidFill>
                      </a:endParaRPr>
                    </a:p>
                  </a:txBody>
                  <a:tcPr>
                    <a:noFill/>
                  </a:tcPr>
                </a:tc>
                <a:tc>
                  <a:txBody>
                    <a:bodyPr/>
                    <a:lstStyle/>
                    <a:p>
                      <a:endParaRPr lang="en-US" sz="2800" dirty="0">
                        <a:solidFill>
                          <a:schemeClr val="tx1"/>
                        </a:solidFill>
                      </a:endParaRPr>
                    </a:p>
                  </a:txBody>
                  <a:tcPr>
                    <a:noFill/>
                  </a:tcPr>
                </a:tc>
              </a:tr>
            </a:tbl>
          </a:graphicData>
        </a:graphic>
      </p:graphicFrame>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6" name="ChapterNumber"/>
          <p:cNvSpPr>
            <a:spLocks noGrp="1"/>
          </p:cNvSpPr>
          <p:nvPr>
            <p:ph type="body" sz="quarter" idx="10" hasCustomPrompt="1"/>
          </p:nvPr>
        </p:nvSpPr>
        <p:spPr>
          <a:xfrm>
            <a:off x="7112000" y="152400"/>
            <a:ext cx="2032000" cy="1295400"/>
          </a:xfrm>
          <a:prstGeom prst="rect">
            <a:avLst/>
          </a:prstGeom>
          <a:effectLst/>
        </p:spPr>
        <p:txBody>
          <a:bodyPr anchor="ctr" anchorCtr="0"/>
          <a:lstStyle>
            <a:lvl1pPr marL="0" indent="0" algn="ctr">
              <a:defRPr sz="12000">
                <a:solidFill>
                  <a:srgbClr val="0B3F73"/>
                </a:solidFill>
                <a:effectLst/>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dirty="0" smtClean="0"/>
              <a:t>XX</a:t>
            </a:r>
            <a:endParaRPr lang="en-US" dirty="0"/>
          </a:p>
        </p:txBody>
      </p:sp>
      <p:sp>
        <p:nvSpPr>
          <p:cNvPr id="7" name="ChapterTitle"/>
          <p:cNvSpPr>
            <a:spLocks noGrp="1"/>
          </p:cNvSpPr>
          <p:nvPr>
            <p:ph type="body" sz="quarter" idx="11" hasCustomPrompt="1"/>
          </p:nvPr>
        </p:nvSpPr>
        <p:spPr>
          <a:xfrm>
            <a:off x="0" y="0"/>
            <a:ext cx="7086600" cy="1447800"/>
          </a:xfrm>
          <a:prstGeom prst="rect">
            <a:avLst/>
          </a:prstGeom>
        </p:spPr>
        <p:txBody>
          <a:bodyPr anchor="ctr" anchorCtr="0"/>
          <a:lstStyle>
            <a:lvl1pPr marL="0" indent="0" algn="l">
              <a:defRPr sz="3600" b="1">
                <a:solidFill>
                  <a:srgbClr val="196AB4"/>
                </a:solidFill>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dirty="0" err="1" smtClean="0"/>
              <a:t>ChapterTitle</a:t>
            </a:r>
            <a:endParaRPr lang="en-US" dirty="0"/>
          </a:p>
        </p:txBody>
      </p:sp>
      <p:sp>
        <p:nvSpPr>
          <p:cNvPr id="8" name="ChapterSubTitle" hidden="1"/>
          <p:cNvSpPr>
            <a:spLocks noGrp="1"/>
          </p:cNvSpPr>
          <p:nvPr>
            <p:ph type="body" sz="quarter" idx="12" hasCustomPrompt="1"/>
          </p:nvPr>
        </p:nvSpPr>
        <p:spPr>
          <a:xfrm>
            <a:off x="1270000" y="1270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ChapterSubTitle</a:t>
            </a:r>
            <a:endParaRPr lang="en-US"/>
          </a:p>
        </p:txBody>
      </p:sp>
      <p:sp>
        <p:nvSpPr>
          <p:cNvPr id="9" name="SectionNumber" hidden="1"/>
          <p:cNvSpPr>
            <a:spLocks noGrp="1"/>
          </p:cNvSpPr>
          <p:nvPr>
            <p:ph type="body" sz="quarter" idx="13" hasCustomPrompt="1"/>
          </p:nvPr>
        </p:nvSpPr>
        <p:spPr>
          <a:xfrm>
            <a:off x="1270000" y="1778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SectionNumber</a:t>
            </a:r>
            <a:endParaRPr lang="en-US"/>
          </a:p>
        </p:txBody>
      </p:sp>
      <p:sp>
        <p:nvSpPr>
          <p:cNvPr id="10" name="SectionTitle" hidden="1"/>
          <p:cNvSpPr>
            <a:spLocks noGrp="1"/>
          </p:cNvSpPr>
          <p:nvPr>
            <p:ph type="body" sz="quarter" idx="14" hasCustomPrompt="1"/>
          </p:nvPr>
        </p:nvSpPr>
        <p:spPr>
          <a:xfrm>
            <a:off x="1270000" y="2286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SectionTitle</a:t>
            </a:r>
            <a:endParaRPr lang="en-US"/>
          </a:p>
        </p:txBody>
      </p:sp>
      <p:sp>
        <p:nvSpPr>
          <p:cNvPr id="11" name="ObjectiveNumber" hidden="1"/>
          <p:cNvSpPr>
            <a:spLocks noGrp="1"/>
          </p:cNvSpPr>
          <p:nvPr>
            <p:ph type="body" sz="quarter" idx="15" hasCustomPrompt="1"/>
          </p:nvPr>
        </p:nvSpPr>
        <p:spPr>
          <a:xfrm>
            <a:off x="1270000" y="2794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ObjectiveNumber</a:t>
            </a:r>
            <a:endParaRPr lang="en-US"/>
          </a:p>
        </p:txBody>
      </p:sp>
      <p:sp>
        <p:nvSpPr>
          <p:cNvPr id="12" name="Objective" hidden="1"/>
          <p:cNvSpPr>
            <a:spLocks noGrp="1"/>
          </p:cNvSpPr>
          <p:nvPr>
            <p:ph type="body" sz="quarter" idx="16" hasCustomPrompt="1"/>
          </p:nvPr>
        </p:nvSpPr>
        <p:spPr>
          <a:xfrm>
            <a:off x="1270000" y="3302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Objective</a:t>
            </a:r>
            <a:endParaRPr lang="en-US"/>
          </a:p>
        </p:txBody>
      </p:sp>
      <p:sp>
        <p:nvSpPr>
          <p:cNvPr id="13" name="ItemNumber" hidden="1"/>
          <p:cNvSpPr>
            <a:spLocks noGrp="1"/>
          </p:cNvSpPr>
          <p:nvPr>
            <p:ph type="body" sz="quarter" idx="17" hasCustomPrompt="1"/>
          </p:nvPr>
        </p:nvSpPr>
        <p:spPr>
          <a:xfrm>
            <a:off x="1270000" y="3810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ItemNumber</a:t>
            </a:r>
            <a:endParaRPr lang="en-US"/>
          </a:p>
        </p:txBody>
      </p:sp>
      <p:sp>
        <p:nvSpPr>
          <p:cNvPr id="14" name="ItemTitle" hidden="1"/>
          <p:cNvSpPr>
            <a:spLocks noGrp="1"/>
          </p:cNvSpPr>
          <p:nvPr>
            <p:ph type="body" sz="quarter" idx="18" hasCustomPrompt="1"/>
          </p:nvPr>
        </p:nvSpPr>
        <p:spPr>
          <a:xfrm>
            <a:off x="1270000" y="4318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ItemTitle</a:t>
            </a:r>
            <a:endParaRPr lang="en-US"/>
          </a:p>
        </p:txBody>
      </p:sp>
      <p:sp>
        <p:nvSpPr>
          <p:cNvPr id="15" name="CONS" hidden="1"/>
          <p:cNvSpPr>
            <a:spLocks noGrp="1"/>
          </p:cNvSpPr>
          <p:nvPr>
            <p:ph type="body" sz="quarter" idx="19" hasCustomPrompt="1"/>
          </p:nvPr>
        </p:nvSpPr>
        <p:spPr>
          <a:xfrm>
            <a:off x="1270000" y="4826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CONS</a:t>
            </a:r>
            <a:endParaRPr lang="en-US"/>
          </a:p>
        </p:txBody>
      </p:sp>
      <p:sp>
        <p:nvSpPr>
          <p:cNvPr id="16" name="SlideNumber"/>
          <p:cNvSpPr>
            <a:spLocks noGrp="1"/>
          </p:cNvSpPr>
          <p:nvPr>
            <p:ph type="body" sz="quarter" idx="20" hasCustomPrompt="1"/>
          </p:nvPr>
        </p:nvSpPr>
        <p:spPr>
          <a:xfrm>
            <a:off x="7388352" y="6556248"/>
            <a:ext cx="1527048" cy="228600"/>
          </a:xfrm>
          <a:prstGeom prst="rect">
            <a:avLst/>
          </a:prstGeom>
        </p:spPr>
        <p:txBody>
          <a:bodyPr anchor="ctr" anchorCtr="0"/>
          <a:lstStyle>
            <a:lvl1pPr marL="0" indent="0">
              <a:defRPr sz="1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dirty="0" err="1" smtClean="0"/>
              <a:t>SlideNumber</a:t>
            </a:r>
            <a:endParaRPr lang="en-US" dirty="0"/>
          </a:p>
        </p:txBody>
      </p:sp>
      <p:sp>
        <p:nvSpPr>
          <p:cNvPr id="17" name="Copyright" hidden="1"/>
          <p:cNvSpPr>
            <a:spLocks noGrp="1"/>
          </p:cNvSpPr>
          <p:nvPr>
            <p:ph type="body" sz="quarter" idx="21" hasCustomPrompt="1"/>
          </p:nvPr>
        </p:nvSpPr>
        <p:spPr>
          <a:xfrm>
            <a:off x="1143000" y="6556248"/>
            <a:ext cx="5943600" cy="228600"/>
          </a:xfrm>
          <a:prstGeom prst="rect">
            <a:avLst/>
          </a:prstGeom>
        </p:spPr>
        <p:txBody>
          <a:bodyPr anchor="ctr" anchorCtr="0"/>
          <a:lstStyle>
            <a:lvl1pPr marL="0" indent="0" algn="ctr">
              <a:defRPr sz="10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dirty="0" smtClean="0"/>
              <a:t>Copyright</a:t>
            </a:r>
            <a:endParaRPr lang="en-US" dirty="0"/>
          </a:p>
        </p:txBody>
      </p:sp>
      <p:sp>
        <p:nvSpPr>
          <p:cNvPr id="20" name="Rectangle 19"/>
          <p:cNvSpPr/>
          <p:nvPr userDrawn="1"/>
        </p:nvSpPr>
        <p:spPr>
          <a:xfrm>
            <a:off x="0" y="1524000"/>
            <a:ext cx="2438400" cy="457200"/>
          </a:xfrm>
          <a:prstGeom prst="rect">
            <a:avLst/>
          </a:prstGeom>
          <a:gradFill>
            <a:gsLst>
              <a:gs pos="17000">
                <a:srgbClr val="196AB4"/>
              </a:gs>
              <a:gs pos="88000">
                <a:srgbClr val="E4F2E8">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extBox 20"/>
          <p:cNvSpPr txBox="1"/>
          <p:nvPr userDrawn="1"/>
        </p:nvSpPr>
        <p:spPr>
          <a:xfrm>
            <a:off x="-4842" y="1447800"/>
            <a:ext cx="1968231" cy="584775"/>
          </a:xfrm>
          <a:prstGeom prst="rect">
            <a:avLst/>
          </a:prstGeom>
          <a:noFill/>
        </p:spPr>
        <p:txBody>
          <a:bodyPr wrap="none" rtlCol="0">
            <a:spAutoFit/>
          </a:bodyPr>
          <a:lstStyle/>
          <a:p>
            <a:r>
              <a:rPr lang="en-US" sz="3200" b="1" dirty="0" smtClean="0">
                <a:solidFill>
                  <a:prstClr val="white"/>
                </a:solidFill>
              </a:rPr>
              <a:t>Objectives</a:t>
            </a:r>
            <a:endParaRPr lang="en-US" sz="3200" b="1" dirty="0">
              <a:solidFill>
                <a:prstClr val="white"/>
              </a:solidFill>
            </a:endParaRPr>
          </a:p>
        </p:txBody>
      </p:sp>
    </p:spTree>
    <p:extLst>
      <p:ext uri="{BB962C8B-B14F-4D97-AF65-F5344CB8AC3E}">
        <p14:creationId xmlns:p14="http://schemas.microsoft.com/office/powerpoint/2010/main" val="3861255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499CC3-B736-4EDE-A94F-BF60B1CBFF6A}"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453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499CC3-B736-4EDE-A94F-BF60B1CBFF6A}"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109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99CC3-B736-4EDE-A94F-BF60B1CBFF6A}"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092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499CC3-B736-4EDE-A94F-BF60B1CBFF6A}" type="datetimeFigureOut">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73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499CC3-B736-4EDE-A94F-BF60B1CBFF6A}" type="datetimeFigureOut">
              <a:rPr lang="en-US" smtClean="0">
                <a:solidFill>
                  <a:prstClr val="black">
                    <a:tint val="75000"/>
                  </a:prstClr>
                </a:solidFill>
              </a:rPr>
              <a:pPr/>
              <a:t>11/27/2017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617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499CC3-B736-4EDE-A94F-BF60B1CBFF6A}" type="datetimeFigureOut">
              <a:rPr lang="en-US" smtClean="0">
                <a:solidFill>
                  <a:prstClr val="black">
                    <a:tint val="75000"/>
                  </a:prstClr>
                </a:solidFill>
              </a:rPr>
              <a:pPr/>
              <a:t>11/27/2017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045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99CC3-B736-4EDE-A94F-BF60B1CBFF6A}" type="datetimeFigureOut">
              <a:rPr lang="en-US" smtClean="0">
                <a:solidFill>
                  <a:prstClr val="black">
                    <a:tint val="75000"/>
                  </a:prstClr>
                </a:solidFill>
              </a:rPr>
              <a:pPr/>
              <a:t>11/27/2017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517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99CC3-B736-4EDE-A94F-BF60B1CBFF6A}" type="datetimeFigureOut">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716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99CC3-B736-4EDE-A94F-BF60B1CBFF6A}" type="datetimeFigureOut">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a:xfrm>
            <a:off x="533400" y="6172200"/>
            <a:ext cx="5811724" cy="365125"/>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53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s">
    <p:spTree>
      <p:nvGrpSpPr>
        <p:cNvPr id="1" name=""/>
        <p:cNvGrpSpPr/>
        <p:nvPr/>
      </p:nvGrpSpPr>
      <p:grpSpPr>
        <a:xfrm>
          <a:off x="0" y="0"/>
          <a:ext cx="0" cy="0"/>
          <a:chOff x="0" y="0"/>
          <a:chExt cx="0" cy="0"/>
        </a:xfrm>
      </p:grpSpPr>
      <p:sp>
        <p:nvSpPr>
          <p:cNvPr id="6" name="ChapterNumber"/>
          <p:cNvSpPr>
            <a:spLocks noGrp="1"/>
          </p:cNvSpPr>
          <p:nvPr>
            <p:ph type="body" sz="quarter" idx="10" hasCustomPrompt="1"/>
          </p:nvPr>
        </p:nvSpPr>
        <p:spPr>
          <a:xfrm>
            <a:off x="7112000" y="152400"/>
            <a:ext cx="2032000" cy="1295400"/>
          </a:xfrm>
          <a:prstGeom prst="rect">
            <a:avLst/>
          </a:prstGeom>
          <a:effectLst/>
        </p:spPr>
        <p:txBody>
          <a:bodyPr anchor="ctr" anchorCtr="0"/>
          <a:lstStyle>
            <a:lvl1pPr marL="0" indent="0" algn="ctr">
              <a:defRPr sz="12000">
                <a:solidFill>
                  <a:srgbClr val="0B3F73"/>
                </a:solidFill>
                <a:effectLst/>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dirty="0" smtClean="0"/>
              <a:t>XX</a:t>
            </a:r>
            <a:endParaRPr lang="en-US" dirty="0"/>
          </a:p>
        </p:txBody>
      </p:sp>
      <p:sp>
        <p:nvSpPr>
          <p:cNvPr id="7" name="ChapterTitle"/>
          <p:cNvSpPr>
            <a:spLocks noGrp="1"/>
          </p:cNvSpPr>
          <p:nvPr>
            <p:ph type="body" sz="quarter" idx="11" hasCustomPrompt="1"/>
          </p:nvPr>
        </p:nvSpPr>
        <p:spPr>
          <a:xfrm>
            <a:off x="0" y="0"/>
            <a:ext cx="7086600" cy="1447800"/>
          </a:xfrm>
          <a:prstGeom prst="rect">
            <a:avLst/>
          </a:prstGeom>
        </p:spPr>
        <p:txBody>
          <a:bodyPr anchor="ctr" anchorCtr="0"/>
          <a:lstStyle>
            <a:lvl1pPr marL="0" indent="0" algn="l">
              <a:defRPr sz="3600" b="1">
                <a:solidFill>
                  <a:srgbClr val="196AB4"/>
                </a:solidFill>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dirty="0" err="1" smtClean="0"/>
              <a:t>ChapterTitle</a:t>
            </a:r>
            <a:endParaRPr lang="en-US" dirty="0"/>
          </a:p>
        </p:txBody>
      </p:sp>
      <p:sp>
        <p:nvSpPr>
          <p:cNvPr id="8" name="ChapterSubTitle" hidden="1"/>
          <p:cNvSpPr>
            <a:spLocks noGrp="1"/>
          </p:cNvSpPr>
          <p:nvPr>
            <p:ph type="body" sz="quarter" idx="12" hasCustomPrompt="1"/>
          </p:nvPr>
        </p:nvSpPr>
        <p:spPr>
          <a:xfrm>
            <a:off x="1270000" y="1270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ChapterSubTitle</a:t>
            </a:r>
            <a:endParaRPr lang="en-US"/>
          </a:p>
        </p:txBody>
      </p:sp>
      <p:sp>
        <p:nvSpPr>
          <p:cNvPr id="9" name="SectionNumber" hidden="1"/>
          <p:cNvSpPr>
            <a:spLocks noGrp="1"/>
          </p:cNvSpPr>
          <p:nvPr>
            <p:ph type="body" sz="quarter" idx="13" hasCustomPrompt="1"/>
          </p:nvPr>
        </p:nvSpPr>
        <p:spPr>
          <a:xfrm>
            <a:off x="1270000" y="1778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SectionNumber</a:t>
            </a:r>
            <a:endParaRPr lang="en-US"/>
          </a:p>
        </p:txBody>
      </p:sp>
      <p:sp>
        <p:nvSpPr>
          <p:cNvPr id="10" name="SectionTitle" hidden="1"/>
          <p:cNvSpPr>
            <a:spLocks noGrp="1"/>
          </p:cNvSpPr>
          <p:nvPr>
            <p:ph type="body" sz="quarter" idx="14" hasCustomPrompt="1"/>
          </p:nvPr>
        </p:nvSpPr>
        <p:spPr>
          <a:xfrm>
            <a:off x="1270000" y="2286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SectionTitle</a:t>
            </a:r>
            <a:endParaRPr lang="en-US"/>
          </a:p>
        </p:txBody>
      </p:sp>
      <p:sp>
        <p:nvSpPr>
          <p:cNvPr id="11" name="ObjectiveNumber" hidden="1"/>
          <p:cNvSpPr>
            <a:spLocks noGrp="1"/>
          </p:cNvSpPr>
          <p:nvPr>
            <p:ph type="body" sz="quarter" idx="15" hasCustomPrompt="1"/>
          </p:nvPr>
        </p:nvSpPr>
        <p:spPr>
          <a:xfrm>
            <a:off x="1270000" y="2794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ObjectiveNumber</a:t>
            </a:r>
            <a:endParaRPr lang="en-US"/>
          </a:p>
        </p:txBody>
      </p:sp>
      <p:sp>
        <p:nvSpPr>
          <p:cNvPr id="12" name="Objective" hidden="1"/>
          <p:cNvSpPr>
            <a:spLocks noGrp="1"/>
          </p:cNvSpPr>
          <p:nvPr>
            <p:ph type="body" sz="quarter" idx="16" hasCustomPrompt="1"/>
          </p:nvPr>
        </p:nvSpPr>
        <p:spPr>
          <a:xfrm>
            <a:off x="1270000" y="3302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Objective</a:t>
            </a:r>
            <a:endParaRPr lang="en-US"/>
          </a:p>
        </p:txBody>
      </p:sp>
      <p:sp>
        <p:nvSpPr>
          <p:cNvPr id="13" name="ItemNumber" hidden="1"/>
          <p:cNvSpPr>
            <a:spLocks noGrp="1"/>
          </p:cNvSpPr>
          <p:nvPr>
            <p:ph type="body" sz="quarter" idx="17" hasCustomPrompt="1"/>
          </p:nvPr>
        </p:nvSpPr>
        <p:spPr>
          <a:xfrm>
            <a:off x="1270000" y="3810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ItemNumber</a:t>
            </a:r>
            <a:endParaRPr lang="en-US"/>
          </a:p>
        </p:txBody>
      </p:sp>
      <p:sp>
        <p:nvSpPr>
          <p:cNvPr id="14" name="ItemTitle" hidden="1"/>
          <p:cNvSpPr>
            <a:spLocks noGrp="1"/>
          </p:cNvSpPr>
          <p:nvPr>
            <p:ph type="body" sz="quarter" idx="18" hasCustomPrompt="1"/>
          </p:nvPr>
        </p:nvSpPr>
        <p:spPr>
          <a:xfrm>
            <a:off x="1270000" y="4318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ItemTitle</a:t>
            </a:r>
            <a:endParaRPr lang="en-US"/>
          </a:p>
        </p:txBody>
      </p:sp>
      <p:sp>
        <p:nvSpPr>
          <p:cNvPr id="15" name="CONS" hidden="1"/>
          <p:cNvSpPr>
            <a:spLocks noGrp="1"/>
          </p:cNvSpPr>
          <p:nvPr>
            <p:ph type="body" sz="quarter" idx="19" hasCustomPrompt="1"/>
          </p:nvPr>
        </p:nvSpPr>
        <p:spPr>
          <a:xfrm>
            <a:off x="1270000" y="4826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CONS</a:t>
            </a:r>
            <a:endParaRPr lang="en-US"/>
          </a:p>
        </p:txBody>
      </p:sp>
      <p:sp>
        <p:nvSpPr>
          <p:cNvPr id="16" name="SlideNumber"/>
          <p:cNvSpPr>
            <a:spLocks noGrp="1"/>
          </p:cNvSpPr>
          <p:nvPr>
            <p:ph type="body" sz="quarter" idx="20" hasCustomPrompt="1"/>
          </p:nvPr>
        </p:nvSpPr>
        <p:spPr>
          <a:xfrm>
            <a:off x="7388352" y="6556248"/>
            <a:ext cx="1527048" cy="228600"/>
          </a:xfrm>
          <a:prstGeom prst="rect">
            <a:avLst/>
          </a:prstGeom>
        </p:spPr>
        <p:txBody>
          <a:bodyPr anchor="ctr" anchorCtr="0"/>
          <a:lstStyle>
            <a:lvl1pPr marL="0" indent="0">
              <a:defRPr sz="1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dirty="0" err="1" smtClean="0"/>
              <a:t>SlideNumber</a:t>
            </a:r>
            <a:endParaRPr lang="en-US" dirty="0"/>
          </a:p>
        </p:txBody>
      </p:sp>
      <p:sp>
        <p:nvSpPr>
          <p:cNvPr id="17" name="Copyright" hidden="1"/>
          <p:cNvSpPr>
            <a:spLocks noGrp="1"/>
          </p:cNvSpPr>
          <p:nvPr>
            <p:ph type="body" sz="quarter" idx="21" hasCustomPrompt="1"/>
          </p:nvPr>
        </p:nvSpPr>
        <p:spPr>
          <a:xfrm>
            <a:off x="1143000" y="6556248"/>
            <a:ext cx="5943600" cy="228600"/>
          </a:xfrm>
          <a:prstGeom prst="rect">
            <a:avLst/>
          </a:prstGeom>
        </p:spPr>
        <p:txBody>
          <a:bodyPr anchor="ctr" anchorCtr="0"/>
          <a:lstStyle>
            <a:lvl1pPr marL="0" indent="0" algn="ctr">
              <a:defRPr sz="10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dirty="0" smtClean="0"/>
              <a:t>Copyright</a:t>
            </a:r>
            <a:endParaRPr lang="en-US" dirty="0"/>
          </a:p>
        </p:txBody>
      </p:sp>
      <p:sp>
        <p:nvSpPr>
          <p:cNvPr id="18" name="Rectangle 17"/>
          <p:cNvSpPr/>
          <p:nvPr userDrawn="1"/>
        </p:nvSpPr>
        <p:spPr>
          <a:xfrm>
            <a:off x="0" y="1524000"/>
            <a:ext cx="2133600" cy="457200"/>
          </a:xfrm>
          <a:prstGeom prst="rect">
            <a:avLst/>
          </a:prstGeom>
          <a:gradFill>
            <a:gsLst>
              <a:gs pos="17000">
                <a:srgbClr val="196AB4"/>
              </a:gs>
              <a:gs pos="88000">
                <a:srgbClr val="E4F2E8">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userDrawn="1"/>
        </p:nvSpPr>
        <p:spPr>
          <a:xfrm>
            <a:off x="-4842" y="1447800"/>
            <a:ext cx="1452642" cy="584775"/>
          </a:xfrm>
          <a:prstGeom prst="rect">
            <a:avLst/>
          </a:prstGeom>
          <a:noFill/>
        </p:spPr>
        <p:txBody>
          <a:bodyPr wrap="none" rtlCol="0">
            <a:spAutoFit/>
          </a:bodyPr>
          <a:lstStyle/>
          <a:p>
            <a:r>
              <a:rPr lang="en-US" sz="3200" b="1" dirty="0" smtClean="0">
                <a:solidFill>
                  <a:schemeClr val="bg1"/>
                </a:solidFill>
              </a:rPr>
              <a:t>Outline</a:t>
            </a:r>
            <a:endParaRPr lang="en-US" sz="3200" b="1" dirty="0">
              <a:solidFill>
                <a:schemeClr val="bg1"/>
              </a:solidFill>
            </a:endParaRPr>
          </a:p>
        </p:txBody>
      </p:sp>
    </p:spTree>
    <p:extLst>
      <p:ext uri="{BB962C8B-B14F-4D97-AF65-F5344CB8AC3E}">
        <p14:creationId xmlns:p14="http://schemas.microsoft.com/office/powerpoint/2010/main" val="206619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C3499CC3-B736-4EDE-A94F-BF60B1CBFF6A}" type="datetimeFigureOut">
              <a:rPr lang="en-US" smtClean="0">
                <a:solidFill>
                  <a:prstClr val="black">
                    <a:tint val="75000"/>
                  </a:prstClr>
                </a:solidFill>
              </a:rPr>
              <a:pPr/>
              <a:t>11/27/2017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061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99CC3-B736-4EDE-A94F-BF60B1CBFF6A}"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647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99CC3-B736-4EDE-A94F-BF60B1CBFF6A}"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34251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99CC3-B736-4EDE-A94F-BF60B1CBFF6A}"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207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99CC3-B736-4EDE-A94F-BF60B1CBFF6A}"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63911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99CC3-B736-4EDE-A94F-BF60B1CBFF6A}"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500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499CC3-B736-4EDE-A94F-BF60B1CBFF6A}"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960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499CC3-B736-4EDE-A94F-BF60B1CBFF6A}"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24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6" name="ChapterNumber"/>
          <p:cNvSpPr>
            <a:spLocks noGrp="1"/>
          </p:cNvSpPr>
          <p:nvPr>
            <p:ph type="body" sz="quarter" idx="10" hasCustomPrompt="1"/>
          </p:nvPr>
        </p:nvSpPr>
        <p:spPr>
          <a:xfrm>
            <a:off x="7112000" y="152400"/>
            <a:ext cx="2032000" cy="1295400"/>
          </a:xfrm>
          <a:prstGeom prst="rect">
            <a:avLst/>
          </a:prstGeom>
          <a:effectLst/>
        </p:spPr>
        <p:txBody>
          <a:bodyPr anchor="ctr" anchorCtr="0"/>
          <a:lstStyle>
            <a:lvl1pPr marL="0" indent="0" algn="ctr">
              <a:defRPr sz="12000">
                <a:solidFill>
                  <a:srgbClr val="0B3F73"/>
                </a:solidFill>
                <a:effectLst/>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dirty="0" smtClean="0"/>
              <a:t>XX</a:t>
            </a:r>
            <a:endParaRPr lang="en-US" dirty="0"/>
          </a:p>
        </p:txBody>
      </p:sp>
      <p:sp>
        <p:nvSpPr>
          <p:cNvPr id="7" name="ChapterTitle"/>
          <p:cNvSpPr>
            <a:spLocks noGrp="1"/>
          </p:cNvSpPr>
          <p:nvPr>
            <p:ph type="body" sz="quarter" idx="11" hasCustomPrompt="1"/>
          </p:nvPr>
        </p:nvSpPr>
        <p:spPr>
          <a:xfrm>
            <a:off x="0" y="0"/>
            <a:ext cx="7086600" cy="1447800"/>
          </a:xfrm>
          <a:prstGeom prst="rect">
            <a:avLst/>
          </a:prstGeom>
        </p:spPr>
        <p:txBody>
          <a:bodyPr anchor="ctr" anchorCtr="0"/>
          <a:lstStyle>
            <a:lvl1pPr marL="0" indent="0" algn="l">
              <a:defRPr sz="3600" b="1">
                <a:solidFill>
                  <a:srgbClr val="196AB4"/>
                </a:solidFill>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dirty="0" err="1" smtClean="0"/>
              <a:t>ChapterTitle</a:t>
            </a:r>
            <a:endParaRPr lang="en-US" dirty="0"/>
          </a:p>
        </p:txBody>
      </p:sp>
      <p:sp>
        <p:nvSpPr>
          <p:cNvPr id="8" name="ChapterSubTitle" hidden="1"/>
          <p:cNvSpPr>
            <a:spLocks noGrp="1"/>
          </p:cNvSpPr>
          <p:nvPr>
            <p:ph type="body" sz="quarter" idx="12" hasCustomPrompt="1"/>
          </p:nvPr>
        </p:nvSpPr>
        <p:spPr>
          <a:xfrm>
            <a:off x="1270000" y="1270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ChapterSubTitle</a:t>
            </a:r>
            <a:endParaRPr lang="en-US"/>
          </a:p>
        </p:txBody>
      </p:sp>
      <p:sp>
        <p:nvSpPr>
          <p:cNvPr id="9" name="SectionNumber" hidden="1"/>
          <p:cNvSpPr>
            <a:spLocks noGrp="1"/>
          </p:cNvSpPr>
          <p:nvPr>
            <p:ph type="body" sz="quarter" idx="13" hasCustomPrompt="1"/>
          </p:nvPr>
        </p:nvSpPr>
        <p:spPr>
          <a:xfrm>
            <a:off x="1270000" y="1778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SectionNumber</a:t>
            </a:r>
            <a:endParaRPr lang="en-US"/>
          </a:p>
        </p:txBody>
      </p:sp>
      <p:sp>
        <p:nvSpPr>
          <p:cNvPr id="10" name="SectionTitle" hidden="1"/>
          <p:cNvSpPr>
            <a:spLocks noGrp="1"/>
          </p:cNvSpPr>
          <p:nvPr>
            <p:ph type="body" sz="quarter" idx="14" hasCustomPrompt="1"/>
          </p:nvPr>
        </p:nvSpPr>
        <p:spPr>
          <a:xfrm>
            <a:off x="1270000" y="2286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SectionTitle</a:t>
            </a:r>
            <a:endParaRPr lang="en-US"/>
          </a:p>
        </p:txBody>
      </p:sp>
      <p:sp>
        <p:nvSpPr>
          <p:cNvPr id="11" name="ObjectiveNumber" hidden="1"/>
          <p:cNvSpPr>
            <a:spLocks noGrp="1"/>
          </p:cNvSpPr>
          <p:nvPr>
            <p:ph type="body" sz="quarter" idx="15" hasCustomPrompt="1"/>
          </p:nvPr>
        </p:nvSpPr>
        <p:spPr>
          <a:xfrm>
            <a:off x="1270000" y="2794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ObjectiveNumber</a:t>
            </a:r>
            <a:endParaRPr lang="en-US"/>
          </a:p>
        </p:txBody>
      </p:sp>
      <p:sp>
        <p:nvSpPr>
          <p:cNvPr id="12" name="Objective" hidden="1"/>
          <p:cNvSpPr>
            <a:spLocks noGrp="1"/>
          </p:cNvSpPr>
          <p:nvPr>
            <p:ph type="body" sz="quarter" idx="16" hasCustomPrompt="1"/>
          </p:nvPr>
        </p:nvSpPr>
        <p:spPr>
          <a:xfrm>
            <a:off x="1270000" y="3302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Objective</a:t>
            </a:r>
            <a:endParaRPr lang="en-US"/>
          </a:p>
        </p:txBody>
      </p:sp>
      <p:sp>
        <p:nvSpPr>
          <p:cNvPr id="13" name="ItemNumber" hidden="1"/>
          <p:cNvSpPr>
            <a:spLocks noGrp="1"/>
          </p:cNvSpPr>
          <p:nvPr>
            <p:ph type="body" sz="quarter" idx="17" hasCustomPrompt="1"/>
          </p:nvPr>
        </p:nvSpPr>
        <p:spPr>
          <a:xfrm>
            <a:off x="1270000" y="3810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ItemNumber</a:t>
            </a:r>
            <a:endParaRPr lang="en-US"/>
          </a:p>
        </p:txBody>
      </p:sp>
      <p:sp>
        <p:nvSpPr>
          <p:cNvPr id="14" name="ItemTitle" hidden="1"/>
          <p:cNvSpPr>
            <a:spLocks noGrp="1"/>
          </p:cNvSpPr>
          <p:nvPr>
            <p:ph type="body" sz="quarter" idx="18" hasCustomPrompt="1"/>
          </p:nvPr>
        </p:nvSpPr>
        <p:spPr>
          <a:xfrm>
            <a:off x="1270000" y="4318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ItemTitle</a:t>
            </a:r>
            <a:endParaRPr lang="en-US"/>
          </a:p>
        </p:txBody>
      </p:sp>
      <p:sp>
        <p:nvSpPr>
          <p:cNvPr id="15" name="CONS" hidden="1"/>
          <p:cNvSpPr>
            <a:spLocks noGrp="1"/>
          </p:cNvSpPr>
          <p:nvPr>
            <p:ph type="body" sz="quarter" idx="19" hasCustomPrompt="1"/>
          </p:nvPr>
        </p:nvSpPr>
        <p:spPr>
          <a:xfrm>
            <a:off x="1270000" y="4826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CONS</a:t>
            </a:r>
            <a:endParaRPr lang="en-US"/>
          </a:p>
        </p:txBody>
      </p:sp>
      <p:sp>
        <p:nvSpPr>
          <p:cNvPr id="16" name="SlideNumber"/>
          <p:cNvSpPr>
            <a:spLocks noGrp="1"/>
          </p:cNvSpPr>
          <p:nvPr>
            <p:ph type="body" sz="quarter" idx="20" hasCustomPrompt="1"/>
          </p:nvPr>
        </p:nvSpPr>
        <p:spPr>
          <a:xfrm>
            <a:off x="7388352" y="6556248"/>
            <a:ext cx="1527048" cy="228600"/>
          </a:xfrm>
          <a:prstGeom prst="rect">
            <a:avLst/>
          </a:prstGeom>
        </p:spPr>
        <p:txBody>
          <a:bodyPr anchor="ctr" anchorCtr="0"/>
          <a:lstStyle>
            <a:lvl1pPr marL="0" indent="0">
              <a:defRPr sz="1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dirty="0" err="1" smtClean="0"/>
              <a:t>SlideNumber</a:t>
            </a:r>
            <a:endParaRPr lang="en-US" dirty="0"/>
          </a:p>
        </p:txBody>
      </p:sp>
      <p:sp>
        <p:nvSpPr>
          <p:cNvPr id="17" name="Copyright" hidden="1"/>
          <p:cNvSpPr>
            <a:spLocks noGrp="1"/>
          </p:cNvSpPr>
          <p:nvPr>
            <p:ph type="body" sz="quarter" idx="21" hasCustomPrompt="1"/>
          </p:nvPr>
        </p:nvSpPr>
        <p:spPr>
          <a:xfrm>
            <a:off x="1143000" y="6556248"/>
            <a:ext cx="5943600" cy="228600"/>
          </a:xfrm>
          <a:prstGeom prst="rect">
            <a:avLst/>
          </a:prstGeom>
        </p:spPr>
        <p:txBody>
          <a:bodyPr anchor="ctr" anchorCtr="0"/>
          <a:lstStyle>
            <a:lvl1pPr marL="0" indent="0" algn="ctr">
              <a:defRPr sz="10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dirty="0" smtClean="0"/>
              <a:t>Copyright</a:t>
            </a:r>
            <a:endParaRPr lang="en-US" dirty="0"/>
          </a:p>
        </p:txBody>
      </p:sp>
      <p:sp>
        <p:nvSpPr>
          <p:cNvPr id="20" name="Rectangle 19"/>
          <p:cNvSpPr/>
          <p:nvPr userDrawn="1"/>
        </p:nvSpPr>
        <p:spPr>
          <a:xfrm>
            <a:off x="0" y="1524000"/>
            <a:ext cx="2438400" cy="457200"/>
          </a:xfrm>
          <a:prstGeom prst="rect">
            <a:avLst/>
          </a:prstGeom>
          <a:gradFill>
            <a:gsLst>
              <a:gs pos="17000">
                <a:srgbClr val="196AB4"/>
              </a:gs>
              <a:gs pos="88000">
                <a:srgbClr val="E4F2E8">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4842" y="1447800"/>
            <a:ext cx="1968231" cy="584775"/>
          </a:xfrm>
          <a:prstGeom prst="rect">
            <a:avLst/>
          </a:prstGeom>
          <a:noFill/>
        </p:spPr>
        <p:txBody>
          <a:bodyPr wrap="none" rtlCol="0">
            <a:spAutoFit/>
          </a:bodyPr>
          <a:lstStyle/>
          <a:p>
            <a:r>
              <a:rPr lang="en-US" sz="3200" b="1" dirty="0" smtClean="0">
                <a:solidFill>
                  <a:schemeClr val="bg1"/>
                </a:solidFill>
              </a:rPr>
              <a:t>Objectives</a:t>
            </a:r>
            <a:endParaRPr lang="en-US" sz="3200" b="1" dirty="0">
              <a:solidFill>
                <a:schemeClr val="bg1"/>
              </a:solidFill>
            </a:endParaRPr>
          </a:p>
        </p:txBody>
      </p:sp>
    </p:spTree>
    <p:extLst>
      <p:ext uri="{BB962C8B-B14F-4D97-AF65-F5344CB8AC3E}">
        <p14:creationId xmlns:p14="http://schemas.microsoft.com/office/powerpoint/2010/main" val="51599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smtClean="0"/>
              <a:t>CH#</a:t>
            </a:r>
            <a:endParaRPr lang="en-US" dirty="0"/>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smtClean="0"/>
              <a:t>Chapter Title</a:t>
            </a:r>
            <a:endParaRPr lang="en-US" dirty="0"/>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smtClean="0"/>
              <a:t>Chapter </a:t>
            </a:r>
            <a:r>
              <a:rPr lang="en-US" dirty="0" err="1" smtClean="0"/>
              <a:t>SubTitle</a:t>
            </a:r>
            <a:endParaRPr lang="en-US" dirty="0"/>
          </a:p>
        </p:txBody>
      </p:sp>
      <p:sp>
        <p:nvSpPr>
          <p:cNvPr id="19" name="SectionNumber"/>
          <p:cNvSpPr>
            <a:spLocks noGrp="1"/>
          </p:cNvSpPr>
          <p:nvPr>
            <p:ph type="body" sz="quarter" idx="13" hasCustomPrompt="1"/>
          </p:nvPr>
        </p:nvSpPr>
        <p:spPr>
          <a:xfrm>
            <a:off x="0" y="0"/>
            <a:ext cx="1600200" cy="457200"/>
          </a:xfrm>
          <a:prstGeom prst="rect">
            <a:avLst/>
          </a:prstGeom>
        </p:spPr>
        <p:txBody>
          <a:bodyPr tIns="0" bIns="0" anchor="t" anchorCtr="0"/>
          <a:lstStyle>
            <a:lvl1pPr algn="ctr">
              <a:buNone/>
              <a:defRPr sz="3200" b="1">
                <a:solidFill>
                  <a:schemeClr val="bg1"/>
                </a:solidFill>
                <a:latin typeface="Helvetica" pitchFamily="34" charset="0"/>
              </a:defRPr>
            </a:lvl1pPr>
          </a:lstStyle>
          <a:p>
            <a:pPr lvl="0"/>
            <a:r>
              <a:rPr lang="en-US" dirty="0" smtClean="0"/>
              <a:t>SC#</a:t>
            </a:r>
            <a:endParaRPr lang="en-US" dirty="0"/>
          </a:p>
        </p:txBody>
      </p:sp>
      <p:sp>
        <p:nvSpPr>
          <p:cNvPr id="20" name="SectionTitle"/>
          <p:cNvSpPr>
            <a:spLocks noGrp="1"/>
          </p:cNvSpPr>
          <p:nvPr>
            <p:ph type="body" sz="quarter" idx="14" hasCustomPrompt="1"/>
          </p:nvPr>
        </p:nvSpPr>
        <p:spPr>
          <a:xfrm>
            <a:off x="1600200" y="0"/>
            <a:ext cx="7543800" cy="457200"/>
          </a:xfrm>
          <a:prstGeom prst="rect">
            <a:avLst/>
          </a:prstGeom>
        </p:spPr>
        <p:txBody>
          <a:bodyPr tIns="0" bIns="0" anchor="t" anchorCtr="0"/>
          <a:lstStyle>
            <a:lvl1pPr marL="0" indent="0">
              <a:buNone/>
              <a:defRPr sz="3200" b="1" cap="all" baseline="0">
                <a:solidFill>
                  <a:srgbClr val="196AB4"/>
                </a:solidFill>
                <a:latin typeface="Helvetica" pitchFamily="34" charset="0"/>
              </a:defRPr>
            </a:lvl1pPr>
          </a:lstStyle>
          <a:p>
            <a:pPr lvl="0"/>
            <a:r>
              <a:rPr lang="en-US" dirty="0" err="1" smtClean="0"/>
              <a:t>SectionTitle</a:t>
            </a:r>
            <a:endParaRPr lang="en-US" dirty="0"/>
          </a:p>
        </p:txBody>
      </p:sp>
      <p:sp>
        <p:nvSpPr>
          <p:cNvPr id="12" name="ObjectiveNumber"/>
          <p:cNvSpPr>
            <a:spLocks noGrp="1"/>
          </p:cNvSpPr>
          <p:nvPr>
            <p:ph type="body" sz="quarter" idx="15" hasCustomPrompt="1"/>
          </p:nvPr>
        </p:nvSpPr>
        <p:spPr>
          <a:xfrm>
            <a:off x="1209155" y="1143000"/>
            <a:ext cx="586740" cy="466344"/>
          </a:xfrm>
          <a:prstGeom prst="rect">
            <a:avLst/>
          </a:prstGeom>
        </p:spPr>
        <p:txBody>
          <a:bodyPr anchor="t" anchorCtr="0"/>
          <a:lstStyle>
            <a:lvl1pPr algn="ctr">
              <a:buNone/>
              <a:defRPr sz="2200" b="1">
                <a:solidFill>
                  <a:schemeClr val="bg1"/>
                </a:solidFill>
              </a:defRPr>
            </a:lvl1pPr>
          </a:lstStyle>
          <a:p>
            <a:pPr lvl="0"/>
            <a:r>
              <a:rPr lang="en-US" dirty="0" smtClean="0"/>
              <a:t>OB#</a:t>
            </a:r>
            <a:endParaRPr lang="en-US" dirty="0"/>
          </a:p>
        </p:txBody>
      </p:sp>
      <p:sp>
        <p:nvSpPr>
          <p:cNvPr id="13" name="Objective"/>
          <p:cNvSpPr>
            <a:spLocks noGrp="1"/>
          </p:cNvSpPr>
          <p:nvPr>
            <p:ph type="body" sz="quarter" idx="16" hasCustomPrompt="1"/>
          </p:nvPr>
        </p:nvSpPr>
        <p:spPr>
          <a:xfrm>
            <a:off x="1828800" y="1143000"/>
            <a:ext cx="7315200" cy="466344"/>
          </a:xfrm>
          <a:prstGeom prst="rect">
            <a:avLst/>
          </a:prstGeom>
        </p:spPr>
        <p:txBody>
          <a:bodyPr anchor="t" anchorCtr="0"/>
          <a:lstStyle>
            <a:lvl1pPr marL="0" indent="0">
              <a:buNone/>
              <a:defRPr sz="2200" b="0">
                <a:solidFill>
                  <a:schemeClr val="tx1"/>
                </a:solidFill>
              </a:defRPr>
            </a:lvl1pPr>
          </a:lstStyle>
          <a:p>
            <a:pPr lvl="0"/>
            <a:r>
              <a:rPr lang="en-US" dirty="0" smtClean="0"/>
              <a:t>Objective</a:t>
            </a:r>
            <a:endParaRPr lang="en-US" dirty="0"/>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smtClean="0"/>
              <a:t>IT#</a:t>
            </a:r>
            <a:endParaRPr lang="en-US" dirty="0"/>
          </a:p>
        </p:txBody>
      </p:sp>
      <p:sp>
        <p:nvSpPr>
          <p:cNvPr id="15" name="ItemTitle" hidden="1"/>
          <p:cNvSpPr>
            <a:spLocks noGrp="1"/>
          </p:cNvSpPr>
          <p:nvPr>
            <p:ph type="body" sz="quarter" idx="18" hasCustomPrompt="1"/>
          </p:nvPr>
        </p:nvSpPr>
        <p:spPr>
          <a:xfrm>
            <a:off x="304800" y="4495800"/>
            <a:ext cx="3429000" cy="533400"/>
          </a:xfrm>
          <a:prstGeom prst="rect">
            <a:avLst/>
          </a:prstGeom>
        </p:spPr>
        <p:txBody>
          <a:bodyPr anchor="ctr" anchorCtr="0"/>
          <a:lstStyle>
            <a:lvl1pPr>
              <a:buNone/>
              <a:defRPr/>
            </a:lvl1pPr>
          </a:lstStyle>
          <a:p>
            <a:pPr lvl="0"/>
            <a:r>
              <a:rPr lang="en-US" dirty="0" err="1" smtClean="0"/>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smtClean="0"/>
              <a:t>CONS</a:t>
            </a:r>
            <a:endParaRPr lang="en-US" dirty="0"/>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algn="r">
              <a:buNone/>
              <a:defRPr sz="1800"/>
            </a:lvl1pPr>
          </a:lstStyle>
          <a:p>
            <a:pPr lvl="0"/>
            <a:r>
              <a:rPr lang="en-US" dirty="0" err="1" smtClean="0"/>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smtClean="0"/>
              <a:t>Copyright</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smtClean="0"/>
              <a:t>CH#</a:t>
            </a:r>
            <a:endParaRPr lang="en-US" dirty="0"/>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smtClean="0"/>
              <a:t>Chapter Title</a:t>
            </a:r>
            <a:endParaRPr lang="en-US" dirty="0"/>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smtClean="0"/>
              <a:t>Chapter </a:t>
            </a:r>
            <a:r>
              <a:rPr lang="en-US" dirty="0" err="1" smtClean="0"/>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smtClean="0"/>
              <a:t>SC#</a:t>
            </a:r>
            <a:endParaRPr lang="en-US" dirty="0"/>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smtClean="0"/>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smtClean="0"/>
              <a:t>OB#</a:t>
            </a:r>
            <a:endParaRPr lang="en-US" dirty="0"/>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smtClean="0"/>
              <a:t>Objective</a:t>
            </a:r>
            <a:endParaRPr lang="en-US" dirty="0"/>
          </a:p>
        </p:txBody>
      </p:sp>
      <p:sp>
        <p:nvSpPr>
          <p:cNvPr id="14" name="ItemNumber"/>
          <p:cNvSpPr>
            <a:spLocks noGrp="1"/>
          </p:cNvSpPr>
          <p:nvPr>
            <p:ph type="body" sz="quarter" idx="17" hasCustomPrompt="1"/>
          </p:nvPr>
        </p:nvSpPr>
        <p:spPr>
          <a:xfrm>
            <a:off x="1447800" y="54864"/>
            <a:ext cx="1066800" cy="429768"/>
          </a:xfrm>
          <a:prstGeom prst="rect">
            <a:avLst/>
          </a:prstGeom>
        </p:spPr>
        <p:txBody>
          <a:bodyPr tIns="0" bIns="0" anchor="t" anchorCtr="0"/>
          <a:lstStyle>
            <a:lvl1pPr>
              <a:buNone/>
              <a:defRPr sz="2800" b="1">
                <a:solidFill>
                  <a:schemeClr val="bg1"/>
                </a:solidFill>
                <a:latin typeface="+mn-lt"/>
              </a:defRPr>
            </a:lvl1pPr>
          </a:lstStyle>
          <a:p>
            <a:pPr lvl="0"/>
            <a:r>
              <a:rPr lang="en-US" dirty="0" smtClean="0"/>
              <a:t>IT#</a:t>
            </a:r>
            <a:endParaRPr lang="en-US" dirty="0"/>
          </a:p>
        </p:txBody>
      </p:sp>
      <p:sp>
        <p:nvSpPr>
          <p:cNvPr id="15" name="ItemTitle"/>
          <p:cNvSpPr>
            <a:spLocks noGrp="1"/>
          </p:cNvSpPr>
          <p:nvPr>
            <p:ph type="body" sz="quarter" idx="18" hasCustomPrompt="1"/>
          </p:nvPr>
        </p:nvSpPr>
        <p:spPr>
          <a:xfrm>
            <a:off x="2514600" y="54864"/>
            <a:ext cx="6629400" cy="429768"/>
          </a:xfrm>
          <a:prstGeom prst="rect">
            <a:avLst/>
          </a:prstGeom>
          <a:solidFill>
            <a:schemeClr val="bg1"/>
          </a:solidFill>
        </p:spPr>
        <p:txBody>
          <a:bodyPr tIns="0" bIns="0" anchor="t" anchorCtr="0"/>
          <a:lstStyle>
            <a:lvl1pPr marL="0" indent="0">
              <a:buNone/>
              <a:defRPr sz="2800" b="1">
                <a:solidFill>
                  <a:srgbClr val="349C68"/>
                </a:solidFill>
              </a:defRPr>
            </a:lvl1pPr>
          </a:lstStyle>
          <a:p>
            <a:pPr lvl="0"/>
            <a:r>
              <a:rPr lang="en-US" dirty="0" err="1" smtClean="0"/>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smtClean="0"/>
              <a:t>CONS</a:t>
            </a:r>
            <a:endParaRPr lang="en-US" dirty="0"/>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algn="r">
              <a:buNone/>
              <a:defRPr sz="1800"/>
            </a:lvl1pPr>
          </a:lstStyle>
          <a:p>
            <a:pPr lvl="0"/>
            <a:r>
              <a:rPr lang="en-US" dirty="0" err="1" smtClean="0"/>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smtClean="0"/>
              <a:t>Copyright</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smtClean="0"/>
              <a:t>CH#</a:t>
            </a:r>
            <a:endParaRPr lang="en-US" dirty="0"/>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smtClean="0"/>
              <a:t>Chapter Title</a:t>
            </a:r>
            <a:endParaRPr lang="en-US" dirty="0"/>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smtClean="0"/>
              <a:t>Chapter </a:t>
            </a:r>
            <a:r>
              <a:rPr lang="en-US" dirty="0" err="1" smtClean="0"/>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smtClean="0"/>
              <a:t>SC#</a:t>
            </a:r>
            <a:endParaRPr lang="en-US" dirty="0"/>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smtClean="0"/>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smtClean="0"/>
              <a:t>OB#</a:t>
            </a:r>
            <a:endParaRPr lang="en-US" dirty="0"/>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smtClean="0"/>
              <a:t>Objective</a:t>
            </a:r>
            <a:endParaRPr lang="en-US" dirty="0"/>
          </a:p>
        </p:txBody>
      </p:sp>
      <p:sp>
        <p:nvSpPr>
          <p:cNvPr id="14" name="ItemNumber"/>
          <p:cNvSpPr>
            <a:spLocks noGrp="1"/>
          </p:cNvSpPr>
          <p:nvPr>
            <p:ph type="body" sz="quarter" idx="17" hasCustomPrompt="1"/>
          </p:nvPr>
        </p:nvSpPr>
        <p:spPr>
          <a:xfrm>
            <a:off x="1447800" y="54864"/>
            <a:ext cx="1066800" cy="429768"/>
          </a:xfrm>
          <a:prstGeom prst="rect">
            <a:avLst/>
          </a:prstGeom>
        </p:spPr>
        <p:txBody>
          <a:bodyPr tIns="0" bIns="0" anchor="t" anchorCtr="0"/>
          <a:lstStyle>
            <a:lvl1pPr>
              <a:buNone/>
              <a:defRPr sz="2800" b="1">
                <a:solidFill>
                  <a:schemeClr val="bg1"/>
                </a:solidFill>
                <a:latin typeface="+mn-lt"/>
              </a:defRPr>
            </a:lvl1pPr>
          </a:lstStyle>
          <a:p>
            <a:pPr lvl="0"/>
            <a:r>
              <a:rPr lang="en-US" dirty="0" smtClean="0"/>
              <a:t>IT#</a:t>
            </a:r>
            <a:endParaRPr lang="en-US" dirty="0"/>
          </a:p>
        </p:txBody>
      </p:sp>
      <p:sp>
        <p:nvSpPr>
          <p:cNvPr id="15" name="ItemTitle"/>
          <p:cNvSpPr>
            <a:spLocks noGrp="1"/>
          </p:cNvSpPr>
          <p:nvPr>
            <p:ph type="body" sz="quarter" idx="18" hasCustomPrompt="1"/>
          </p:nvPr>
        </p:nvSpPr>
        <p:spPr>
          <a:xfrm>
            <a:off x="2514600" y="54864"/>
            <a:ext cx="6629400" cy="429768"/>
          </a:xfrm>
          <a:prstGeom prst="rect">
            <a:avLst/>
          </a:prstGeom>
          <a:solidFill>
            <a:schemeClr val="bg1"/>
          </a:solidFill>
        </p:spPr>
        <p:txBody>
          <a:bodyPr tIns="0" bIns="0" anchor="t" anchorCtr="0"/>
          <a:lstStyle>
            <a:lvl1pPr marL="0" indent="0">
              <a:buNone/>
              <a:defRPr sz="2800" b="1">
                <a:solidFill>
                  <a:srgbClr val="349C68"/>
                </a:solidFill>
              </a:defRPr>
            </a:lvl1pPr>
          </a:lstStyle>
          <a:p>
            <a:pPr lvl="0"/>
            <a:r>
              <a:rPr lang="en-US" dirty="0" err="1" smtClean="0"/>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smtClean="0"/>
              <a:t>CONS</a:t>
            </a:r>
            <a:endParaRPr lang="en-US" dirty="0"/>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algn="r">
              <a:buNone/>
              <a:defRPr sz="1800"/>
            </a:lvl1pPr>
          </a:lstStyle>
          <a:p>
            <a:pPr lvl="0"/>
            <a:r>
              <a:rPr lang="en-US" dirty="0" err="1" smtClean="0"/>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smtClean="0"/>
              <a:t>Copyright</a:t>
            </a:r>
            <a:endParaRPr lang="en-US" dirty="0"/>
          </a:p>
        </p:txBody>
      </p:sp>
    </p:spTree>
    <p:extLst>
      <p:ext uri="{BB962C8B-B14F-4D97-AF65-F5344CB8AC3E}">
        <p14:creationId xmlns:p14="http://schemas.microsoft.com/office/powerpoint/2010/main" val="447788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dure">
    <p:spTree>
      <p:nvGrpSpPr>
        <p:cNvPr id="1" name=""/>
        <p:cNvGrpSpPr/>
        <p:nvPr/>
      </p:nvGrpSpPr>
      <p:grpSpPr>
        <a:xfrm>
          <a:off x="0" y="0"/>
          <a:ext cx="0" cy="0"/>
          <a:chOff x="0" y="0"/>
          <a:chExt cx="0" cy="0"/>
        </a:xfrm>
      </p:grpSpPr>
      <p:sp>
        <p:nvSpPr>
          <p:cNvPr id="12"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smtClean="0"/>
              <a:t>CH#</a:t>
            </a:r>
            <a:endParaRPr lang="en-US" dirty="0"/>
          </a:p>
        </p:txBody>
      </p:sp>
      <p:sp>
        <p:nvSpPr>
          <p:cNvPr id="13"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smtClean="0"/>
              <a:t>Chapter Title</a:t>
            </a:r>
            <a:endParaRPr lang="en-US" dirty="0"/>
          </a:p>
        </p:txBody>
      </p:sp>
      <p:sp>
        <p:nvSpPr>
          <p:cNvPr id="14"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smtClean="0"/>
              <a:t>Chapter </a:t>
            </a:r>
            <a:r>
              <a:rPr lang="en-US" dirty="0" err="1" smtClean="0"/>
              <a:t>SubTitle</a:t>
            </a:r>
            <a:endParaRPr lang="en-US" dirty="0"/>
          </a:p>
        </p:txBody>
      </p:sp>
      <p:sp>
        <p:nvSpPr>
          <p:cNvPr id="15"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smtClean="0"/>
              <a:t>SC#</a:t>
            </a:r>
            <a:endParaRPr lang="en-US" dirty="0"/>
          </a:p>
        </p:txBody>
      </p:sp>
      <p:sp>
        <p:nvSpPr>
          <p:cNvPr id="16"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smtClean="0"/>
              <a:t>SectionTitle</a:t>
            </a:r>
            <a:endParaRPr lang="en-US" dirty="0"/>
          </a:p>
        </p:txBody>
      </p:sp>
      <p:sp>
        <p:nvSpPr>
          <p:cNvPr id="17" name="ObjectiveNumber" hidden="1"/>
          <p:cNvSpPr>
            <a:spLocks noGrp="1"/>
          </p:cNvSpPr>
          <p:nvPr>
            <p:ph type="body" sz="quarter" idx="15" hasCustomPrompt="1"/>
          </p:nvPr>
        </p:nvSpPr>
        <p:spPr>
          <a:xfrm>
            <a:off x="304800" y="3048000"/>
            <a:ext cx="914400" cy="457200"/>
          </a:xfrm>
          <a:prstGeom prst="rect">
            <a:avLst/>
          </a:prstGeom>
        </p:spPr>
        <p:txBody>
          <a:bodyPr anchor="ctr" anchorCtr="0"/>
          <a:lstStyle>
            <a:lvl1pPr>
              <a:buNone/>
              <a:defRPr/>
            </a:lvl1pPr>
          </a:lstStyle>
          <a:p>
            <a:pPr lvl="0"/>
            <a:r>
              <a:rPr lang="en-US" dirty="0" smtClean="0"/>
              <a:t>OB#</a:t>
            </a:r>
            <a:endParaRPr lang="en-US" dirty="0"/>
          </a:p>
        </p:txBody>
      </p:sp>
      <p:sp>
        <p:nvSpPr>
          <p:cNvPr id="18" name="Objective" hidden="1"/>
          <p:cNvSpPr>
            <a:spLocks noGrp="1"/>
          </p:cNvSpPr>
          <p:nvPr>
            <p:ph type="body" sz="quarter" idx="16" hasCustomPrompt="1"/>
          </p:nvPr>
        </p:nvSpPr>
        <p:spPr>
          <a:xfrm>
            <a:off x="304800" y="3505200"/>
            <a:ext cx="3352800" cy="533400"/>
          </a:xfrm>
          <a:prstGeom prst="rect">
            <a:avLst/>
          </a:prstGeom>
        </p:spPr>
        <p:txBody>
          <a:bodyPr anchor="ctr" anchorCtr="0"/>
          <a:lstStyle>
            <a:lvl1pPr>
              <a:buNone/>
              <a:defRPr/>
            </a:lvl1pPr>
          </a:lstStyle>
          <a:p>
            <a:pPr lvl="0"/>
            <a:r>
              <a:rPr lang="en-US" dirty="0" smtClean="0"/>
              <a:t>Objective</a:t>
            </a:r>
            <a:endParaRPr lang="en-US" dirty="0"/>
          </a:p>
        </p:txBody>
      </p:sp>
      <p:sp>
        <p:nvSpPr>
          <p:cNvPr id="19"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smtClean="0"/>
              <a:t>IT#</a:t>
            </a:r>
            <a:endParaRPr lang="en-US" dirty="0"/>
          </a:p>
        </p:txBody>
      </p:sp>
      <p:sp>
        <p:nvSpPr>
          <p:cNvPr id="20" name="ItemTitle"/>
          <p:cNvSpPr>
            <a:spLocks noGrp="1"/>
          </p:cNvSpPr>
          <p:nvPr>
            <p:ph type="body" sz="quarter" idx="18" hasCustomPrompt="1"/>
          </p:nvPr>
        </p:nvSpPr>
        <p:spPr>
          <a:xfrm>
            <a:off x="-26325" y="576350"/>
            <a:ext cx="9144000" cy="490450"/>
          </a:xfrm>
          <a:prstGeom prst="rect">
            <a:avLst/>
          </a:prstGeom>
        </p:spPr>
        <p:txBody>
          <a:bodyPr tIns="0" bIns="0" anchor="t" anchorCtr="0"/>
          <a:lstStyle>
            <a:lvl1pPr marL="0" indent="0">
              <a:buNone/>
              <a:defRPr sz="2800" b="1">
                <a:solidFill>
                  <a:srgbClr val="196AB4"/>
                </a:solidFill>
              </a:defRPr>
            </a:lvl1pPr>
          </a:lstStyle>
          <a:p>
            <a:pPr lvl="0"/>
            <a:r>
              <a:rPr lang="en-US" dirty="0" err="1" smtClean="0"/>
              <a:t>ItemTitle</a:t>
            </a:r>
            <a:endParaRPr lang="en-US" dirty="0"/>
          </a:p>
        </p:txBody>
      </p:sp>
      <p:sp>
        <p:nvSpPr>
          <p:cNvPr id="21"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smtClean="0"/>
              <a:t>CONS</a:t>
            </a:r>
            <a:endParaRPr lang="en-US" dirty="0"/>
          </a:p>
        </p:txBody>
      </p:sp>
      <p:sp>
        <p:nvSpPr>
          <p:cNvPr id="22"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algn="r">
              <a:buNone/>
              <a:defRPr sz="1800"/>
            </a:lvl1pPr>
          </a:lstStyle>
          <a:p>
            <a:pPr lvl="0"/>
            <a:r>
              <a:rPr lang="en-US" dirty="0" err="1" smtClean="0"/>
              <a:t>SlideNumber</a:t>
            </a:r>
            <a:endParaRPr lang="en-US" dirty="0"/>
          </a:p>
        </p:txBody>
      </p:sp>
      <p:sp>
        <p:nvSpPr>
          <p:cNvPr id="23"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smtClean="0"/>
              <a:t>Copyright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smtClean="0"/>
              <a:t>CH#</a:t>
            </a:r>
            <a:endParaRPr lang="en-US" dirty="0"/>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smtClean="0"/>
              <a:t>Chapter Title</a:t>
            </a:r>
            <a:endParaRPr lang="en-US" dirty="0"/>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smtClean="0"/>
              <a:t>Chapter </a:t>
            </a:r>
            <a:r>
              <a:rPr lang="en-US" dirty="0" err="1" smtClean="0"/>
              <a:t>SubTitle</a:t>
            </a:r>
            <a:endParaRPr lang="en-US" dirty="0"/>
          </a:p>
        </p:txBody>
      </p:sp>
      <p:sp>
        <p:nvSpPr>
          <p:cNvPr id="19" name="SectionNumber" hidden="1"/>
          <p:cNvSpPr>
            <a:spLocks noGrp="1"/>
          </p:cNvSpPr>
          <p:nvPr>
            <p:ph type="body" sz="quarter" idx="13" hasCustomPrompt="1"/>
          </p:nvPr>
        </p:nvSpPr>
        <p:spPr>
          <a:xfrm>
            <a:off x="304800" y="152400"/>
            <a:ext cx="1219200" cy="457200"/>
          </a:xfrm>
          <a:prstGeom prst="rect">
            <a:avLst/>
          </a:prstGeom>
        </p:spPr>
        <p:txBody>
          <a:bodyPr anchor="ctr" anchorCtr="0"/>
          <a:lstStyle>
            <a:lvl1pPr algn="l">
              <a:buNone/>
              <a:defRPr sz="3200" b="0">
                <a:solidFill>
                  <a:srgbClr val="006CB8"/>
                </a:solidFill>
                <a:latin typeface="Helvetica" pitchFamily="34" charset="0"/>
              </a:defRPr>
            </a:lvl1pPr>
          </a:lstStyle>
          <a:p>
            <a:pPr lvl="0"/>
            <a:r>
              <a:rPr lang="en-US" dirty="0" smtClean="0"/>
              <a:t>SC#</a:t>
            </a:r>
            <a:endParaRPr lang="en-US" dirty="0"/>
          </a:p>
        </p:txBody>
      </p:sp>
      <p:sp>
        <p:nvSpPr>
          <p:cNvPr id="20" name="SectionTitle" hidden="1"/>
          <p:cNvSpPr>
            <a:spLocks noGrp="1"/>
          </p:cNvSpPr>
          <p:nvPr>
            <p:ph type="body" sz="quarter" idx="14" hasCustomPrompt="1"/>
          </p:nvPr>
        </p:nvSpPr>
        <p:spPr>
          <a:xfrm>
            <a:off x="1600200" y="76200"/>
            <a:ext cx="7391400" cy="1219200"/>
          </a:xfrm>
          <a:prstGeom prst="rect">
            <a:avLst/>
          </a:prstGeom>
        </p:spPr>
        <p:txBody>
          <a:bodyPr anchor="t" anchorCtr="0"/>
          <a:lstStyle>
            <a:lvl1pPr marL="0" indent="0">
              <a:buNone/>
              <a:defRPr sz="3200" b="0" cap="all" baseline="0">
                <a:solidFill>
                  <a:srgbClr val="006CB8"/>
                </a:solidFill>
                <a:latin typeface="Helvetica" pitchFamily="34" charset="0"/>
              </a:defRPr>
            </a:lvl1pPr>
          </a:lstStyle>
          <a:p>
            <a:pPr lvl="0"/>
            <a:r>
              <a:rPr lang="en-US" dirty="0" err="1" smtClean="0"/>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smtClean="0"/>
              <a:t>OB#</a:t>
            </a:r>
            <a:endParaRPr lang="en-US" dirty="0"/>
          </a:p>
        </p:txBody>
      </p:sp>
      <p:sp>
        <p:nvSpPr>
          <p:cNvPr id="13" name="Objective" hidden="1"/>
          <p:cNvSpPr>
            <a:spLocks noGrp="1"/>
          </p:cNvSpPr>
          <p:nvPr>
            <p:ph type="body" sz="quarter" idx="16" hasCustomPrompt="1"/>
          </p:nvPr>
        </p:nvSpPr>
        <p:spPr>
          <a:xfrm>
            <a:off x="838200" y="1905000"/>
            <a:ext cx="8153400" cy="381000"/>
          </a:xfrm>
          <a:prstGeom prst="rect">
            <a:avLst/>
          </a:prstGeom>
        </p:spPr>
        <p:txBody>
          <a:bodyPr anchor="t" anchorCtr="0"/>
          <a:lstStyle>
            <a:lvl1pPr marL="0" indent="0">
              <a:buNone/>
              <a:defRPr sz="2800" b="1">
                <a:solidFill>
                  <a:srgbClr val="C30075"/>
                </a:solidFill>
              </a:defRPr>
            </a:lvl1pPr>
          </a:lstStyle>
          <a:p>
            <a:pPr lvl="0"/>
            <a:r>
              <a:rPr lang="en-US" dirty="0" smtClean="0"/>
              <a:t>Objective</a:t>
            </a:r>
            <a:endParaRPr lang="en-US" dirty="0"/>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smtClean="0"/>
              <a:t>IT#</a:t>
            </a:r>
            <a:endParaRPr lang="en-US" dirty="0"/>
          </a:p>
        </p:txBody>
      </p:sp>
      <p:sp>
        <p:nvSpPr>
          <p:cNvPr id="15" name="ItemTitle" hidden="1"/>
          <p:cNvSpPr>
            <a:spLocks noGrp="1"/>
          </p:cNvSpPr>
          <p:nvPr>
            <p:ph type="body" sz="quarter" idx="18" hasCustomPrompt="1"/>
          </p:nvPr>
        </p:nvSpPr>
        <p:spPr>
          <a:xfrm>
            <a:off x="304800" y="4495800"/>
            <a:ext cx="3429000" cy="533400"/>
          </a:xfrm>
          <a:prstGeom prst="rect">
            <a:avLst/>
          </a:prstGeom>
        </p:spPr>
        <p:txBody>
          <a:bodyPr anchor="ctr" anchorCtr="0"/>
          <a:lstStyle>
            <a:lvl1pPr>
              <a:buNone/>
              <a:defRPr/>
            </a:lvl1pPr>
          </a:lstStyle>
          <a:p>
            <a:pPr lvl="0"/>
            <a:r>
              <a:rPr lang="en-US" dirty="0" err="1" smtClean="0"/>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smtClean="0"/>
              <a:t>CONS</a:t>
            </a:r>
            <a:endParaRPr lang="en-US" dirty="0"/>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algn="r">
              <a:buNone/>
              <a:defRPr sz="1800"/>
            </a:lvl1pPr>
          </a:lstStyle>
          <a:p>
            <a:pPr lvl="0"/>
            <a:r>
              <a:rPr lang="en-US" dirty="0" err="1" smtClean="0"/>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smtClean="0"/>
              <a:t>Copyright</a:t>
            </a:r>
            <a:endParaRPr lang="en-US" dirty="0"/>
          </a:p>
        </p:txBody>
      </p:sp>
    </p:spTree>
    <p:extLst>
      <p:ext uri="{BB962C8B-B14F-4D97-AF65-F5344CB8AC3E}">
        <p14:creationId xmlns:p14="http://schemas.microsoft.com/office/powerpoint/2010/main" val="3584973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nBox">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smtClean="0"/>
              <a:t>CH#</a:t>
            </a:r>
            <a:endParaRPr lang="en-US" dirty="0"/>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smtClean="0"/>
              <a:t>Chapter Title</a:t>
            </a:r>
            <a:endParaRPr lang="en-US" dirty="0"/>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smtClean="0"/>
              <a:t>Chapter </a:t>
            </a:r>
            <a:r>
              <a:rPr lang="en-US" dirty="0" err="1" smtClean="0"/>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smtClean="0"/>
              <a:t>SC#</a:t>
            </a:r>
            <a:endParaRPr lang="en-US" dirty="0"/>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smtClean="0"/>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smtClean="0"/>
              <a:t>OB#</a:t>
            </a:r>
            <a:endParaRPr lang="en-US" dirty="0"/>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smtClean="0"/>
              <a:t>Objective</a:t>
            </a:r>
            <a:endParaRPr lang="en-US" dirty="0"/>
          </a:p>
        </p:txBody>
      </p:sp>
      <p:sp>
        <p:nvSpPr>
          <p:cNvPr id="14" name="ItemNumber" hidden="1"/>
          <p:cNvSpPr>
            <a:spLocks noGrp="1"/>
          </p:cNvSpPr>
          <p:nvPr>
            <p:ph type="body" sz="quarter" idx="17" hasCustomPrompt="1"/>
          </p:nvPr>
        </p:nvSpPr>
        <p:spPr>
          <a:xfrm>
            <a:off x="1828800" y="231648"/>
            <a:ext cx="1371600" cy="530352"/>
          </a:xfrm>
          <a:prstGeom prst="rect">
            <a:avLst/>
          </a:prstGeom>
        </p:spPr>
        <p:txBody>
          <a:bodyPr anchor="t" anchorCtr="0"/>
          <a:lstStyle>
            <a:lvl1pPr>
              <a:buNone/>
              <a:defRPr sz="3200" b="0">
                <a:solidFill>
                  <a:schemeClr val="bg1"/>
                </a:solidFill>
                <a:latin typeface="Helvetica" pitchFamily="34" charset="0"/>
              </a:defRPr>
            </a:lvl1pPr>
          </a:lstStyle>
          <a:p>
            <a:pPr lvl="0"/>
            <a:r>
              <a:rPr lang="en-US" dirty="0" smtClean="0"/>
              <a:t>IT#</a:t>
            </a:r>
            <a:endParaRPr lang="en-US" dirty="0"/>
          </a:p>
        </p:txBody>
      </p:sp>
      <p:sp>
        <p:nvSpPr>
          <p:cNvPr id="15" name="ItemTitle"/>
          <p:cNvSpPr>
            <a:spLocks noGrp="1"/>
          </p:cNvSpPr>
          <p:nvPr>
            <p:ph type="body" sz="quarter" idx="18" hasCustomPrompt="1"/>
          </p:nvPr>
        </p:nvSpPr>
        <p:spPr>
          <a:xfrm>
            <a:off x="0" y="42950"/>
            <a:ext cx="9144000" cy="530352"/>
          </a:xfrm>
          <a:prstGeom prst="rect">
            <a:avLst/>
          </a:prstGeom>
          <a:noFill/>
        </p:spPr>
        <p:txBody>
          <a:bodyPr anchor="t" anchorCtr="0"/>
          <a:lstStyle>
            <a:lvl1pPr marL="0" indent="0">
              <a:buNone/>
              <a:defRPr sz="2800" b="1">
                <a:solidFill>
                  <a:schemeClr val="bg1"/>
                </a:solidFill>
              </a:defRPr>
            </a:lvl1pPr>
          </a:lstStyle>
          <a:p>
            <a:pPr lvl="0"/>
            <a:r>
              <a:rPr lang="en-US" dirty="0" err="1" smtClean="0"/>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smtClean="0"/>
              <a:t>CONS</a:t>
            </a:r>
            <a:endParaRPr lang="en-US" dirty="0"/>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algn="r">
              <a:buNone/>
              <a:defRPr sz="1800"/>
            </a:lvl1pPr>
          </a:lstStyle>
          <a:p>
            <a:pPr lvl="0"/>
            <a:r>
              <a:rPr lang="en-US" dirty="0" err="1" smtClean="0"/>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smtClean="0"/>
              <a:t>Copyright</a:t>
            </a:r>
            <a:endParaRPr lang="en-US" dirty="0"/>
          </a:p>
        </p:txBody>
      </p:sp>
    </p:spTree>
    <p:extLst>
      <p:ext uri="{BB962C8B-B14F-4D97-AF65-F5344CB8AC3E}">
        <p14:creationId xmlns:p14="http://schemas.microsoft.com/office/powerpoint/2010/main" val="24795139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0.xml"/><Relationship Id="rId1" Type="http://schemas.openxmlformats.org/officeDocument/2006/relationships/slideLayout" Target="../slideLayouts/slideLayout10.xml"/><Relationship Id="rId4" Type="http://schemas.openxmlformats.org/officeDocument/2006/relationships/image" Target="../media/image3.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11.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5.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Cover">
    <p:bg>
      <p:bgPr>
        <a:gradFill flip="none" rotWithShape="1">
          <a:gsLst>
            <a:gs pos="0">
              <a:srgbClr val="FFFF99">
                <a:alpha val="34000"/>
              </a:srgbClr>
            </a:gs>
            <a:gs pos="100000">
              <a:srgbClr val="CCD3EA"/>
            </a:gs>
          </a:gsLst>
          <a:lin ang="540000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0361" y="0"/>
            <a:ext cx="5603278" cy="685800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80012" y="0"/>
            <a:ext cx="5583976" cy="6858000"/>
          </a:xfrm>
          <a:prstGeom prst="rect">
            <a:avLst/>
          </a:prstGeom>
        </p:spPr>
      </p:pic>
    </p:spTree>
  </p:cSld>
  <p:clrMap bg1="lt1" tx1="dk1" bg2="lt2" tx2="dk2" accent1="accent1" accent2="accent2" accent3="accent3" accent4="accent4" accent5="accent5" accent6="accent6" hlink="hlink" folHlink="folHlink"/>
  <p:sldLayoutIdLst>
    <p:sldLayoutId id="214748959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E4F2E8"/>
        </a:solidFill>
        <a:effectLst/>
      </p:bgPr>
    </p:bg>
    <p:spTree>
      <p:nvGrpSpPr>
        <p:cNvPr id="1" name=""/>
        <p:cNvGrpSpPr/>
        <p:nvPr/>
      </p:nvGrpSpPr>
      <p:grpSpPr>
        <a:xfrm>
          <a:off x="0" y="0"/>
          <a:ext cx="0" cy="0"/>
          <a:chOff x="0" y="0"/>
          <a:chExt cx="0" cy="0"/>
        </a:xfrm>
      </p:grpSpPr>
      <p:pic>
        <p:nvPicPr>
          <p:cNvPr id="7" name="Picture 6" descr="McGraw-Hill Logo.jpg"/>
          <p:cNvPicPr>
            <a:picLocks noChangeAspect="1"/>
          </p:cNvPicPr>
          <p:nvPr userDrawn="1"/>
        </p:nvPicPr>
        <p:blipFill>
          <a:blip r:embed="rId3" cstate="print"/>
          <a:stretch>
            <a:fillRect/>
          </a:stretch>
        </p:blipFill>
        <p:spPr>
          <a:xfrm>
            <a:off x="0" y="6400800"/>
            <a:ext cx="914400" cy="45720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1374349"/>
          </a:xfrm>
          <a:prstGeom prst="rect">
            <a:avLst/>
          </a:prstGeom>
        </p:spPr>
      </p:pic>
      <p:sp>
        <p:nvSpPr>
          <p:cNvPr id="4" name="TextBox 3"/>
          <p:cNvSpPr txBox="1"/>
          <p:nvPr userDrawn="1"/>
        </p:nvSpPr>
        <p:spPr>
          <a:xfrm>
            <a:off x="7286543" y="-76200"/>
            <a:ext cx="1781257" cy="461665"/>
          </a:xfrm>
          <a:prstGeom prst="rect">
            <a:avLst/>
          </a:prstGeom>
          <a:noFill/>
        </p:spPr>
        <p:txBody>
          <a:bodyPr wrap="none" rtlCol="0">
            <a:spAutoFit/>
          </a:bodyPr>
          <a:lstStyle/>
          <a:p>
            <a:r>
              <a:rPr lang="en-US" sz="2400" b="1" dirty="0" smtClean="0">
                <a:solidFill>
                  <a:prstClr val="white"/>
                </a:solidFill>
              </a:rPr>
              <a:t>C H A P T E R</a:t>
            </a:r>
            <a:endParaRPr lang="en-US" sz="2400" b="1" dirty="0">
              <a:solidFill>
                <a:prstClr val="white"/>
              </a:solidFill>
            </a:endParaRPr>
          </a:p>
        </p:txBody>
      </p:sp>
    </p:spTree>
    <p:extLst>
      <p:ext uri="{BB962C8B-B14F-4D97-AF65-F5344CB8AC3E}">
        <p14:creationId xmlns:p14="http://schemas.microsoft.com/office/powerpoint/2010/main" val="1117729516"/>
      </p:ext>
    </p:extLst>
  </p:cSld>
  <p:clrMap bg1="lt1" tx1="dk1" bg2="lt2" tx2="dk2" accent1="accent1" accent2="accent2" accent3="accent3" accent4="accent4" accent5="accent5" accent6="accent6" hlink="hlink" folHlink="folHlink"/>
  <p:sldLayoutIdLst>
    <p:sldLayoutId id="214748975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11/27/2017</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71139881"/>
      </p:ext>
    </p:extLst>
  </p:cSld>
  <p:clrMap bg1="dk1" tx1="lt1" bg2="dk2" tx2="lt2" accent1="accent1" accent2="accent2" accent3="accent3" accent4="accent4" accent5="accent5" accent6="accent6" hlink="hlink" folHlink="folHlink"/>
  <p:sldLayoutIdLst>
    <p:sldLayoutId id="2147489801" r:id="rId1"/>
    <p:sldLayoutId id="2147489802" r:id="rId2"/>
    <p:sldLayoutId id="2147489803" r:id="rId3"/>
    <p:sldLayoutId id="2147489804" r:id="rId4"/>
    <p:sldLayoutId id="2147489805" r:id="rId5"/>
    <p:sldLayoutId id="2147489806" r:id="rId6"/>
    <p:sldLayoutId id="2147489807" r:id="rId7"/>
    <p:sldLayoutId id="2147489808" r:id="rId8"/>
    <p:sldLayoutId id="2147489809" r:id="rId9"/>
    <p:sldLayoutId id="2147489810" r:id="rId10"/>
    <p:sldLayoutId id="2147489811" r:id="rId11"/>
    <p:sldLayoutId id="2147489812" r:id="rId12"/>
    <p:sldLayoutId id="2147489813" r:id="rId13"/>
    <p:sldLayoutId id="2147489814" r:id="rId14"/>
    <p:sldLayoutId id="2147489815" r:id="rId15"/>
    <p:sldLayoutId id="2147489816" r:id="rId16"/>
    <p:sldLayoutId id="214748981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name="Sections">
    <p:bg>
      <p:bgPr>
        <a:solidFill>
          <a:srgbClr val="E4F2E8"/>
        </a:solidFill>
        <a:effectLst/>
      </p:bgPr>
    </p:bg>
    <p:spTree>
      <p:nvGrpSpPr>
        <p:cNvPr id="1" name=""/>
        <p:cNvGrpSpPr/>
        <p:nvPr/>
      </p:nvGrpSpPr>
      <p:grpSpPr>
        <a:xfrm>
          <a:off x="0" y="0"/>
          <a:ext cx="0" cy="0"/>
          <a:chOff x="0" y="0"/>
          <a:chExt cx="0" cy="0"/>
        </a:xfrm>
      </p:grpSpPr>
      <p:pic>
        <p:nvPicPr>
          <p:cNvPr id="3197" name="Picture 319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74349"/>
          </a:xfrm>
          <a:prstGeom prst="rect">
            <a:avLst/>
          </a:prstGeom>
        </p:spPr>
      </p:pic>
      <p:sp>
        <p:nvSpPr>
          <p:cNvPr id="9" name="TextBox 8"/>
          <p:cNvSpPr txBox="1"/>
          <p:nvPr userDrawn="1"/>
        </p:nvSpPr>
        <p:spPr>
          <a:xfrm>
            <a:off x="7286543" y="-76200"/>
            <a:ext cx="1781257" cy="461665"/>
          </a:xfrm>
          <a:prstGeom prst="rect">
            <a:avLst/>
          </a:prstGeom>
          <a:noFill/>
        </p:spPr>
        <p:txBody>
          <a:bodyPr wrap="none" rtlCol="0">
            <a:spAutoFit/>
          </a:bodyPr>
          <a:lstStyle/>
          <a:p>
            <a:r>
              <a:rPr lang="en-US" sz="2400" b="1" dirty="0" smtClean="0">
                <a:solidFill>
                  <a:schemeClr val="bg1"/>
                </a:solidFill>
              </a:rPr>
              <a:t>C H A P T E R</a:t>
            </a:r>
            <a:endParaRPr lang="en-US" sz="2400" b="1" dirty="0">
              <a:solidFill>
                <a:schemeClr val="bg1"/>
              </a:solidFill>
            </a:endParaRPr>
          </a:p>
        </p:txBody>
      </p:sp>
      <p:pic>
        <p:nvPicPr>
          <p:cNvPr id="10" name="Picture 9" descr="McGraw-Hill Logo.jpg"/>
          <p:cNvPicPr>
            <a:picLocks noChangeAspect="1"/>
          </p:cNvPicPr>
          <p:nvPr userDrawn="1"/>
        </p:nvPicPr>
        <p:blipFill>
          <a:blip r:embed="rId4" cstate="print"/>
          <a:stretch>
            <a:fillRect/>
          </a:stretch>
        </p:blipFill>
        <p:spPr>
          <a:xfrm>
            <a:off x="0" y="6400800"/>
            <a:ext cx="914400" cy="457200"/>
          </a:xfrm>
          <a:prstGeom prst="rect">
            <a:avLst/>
          </a:prstGeom>
        </p:spPr>
      </p:pic>
    </p:spTree>
    <p:extLst>
      <p:ext uri="{BB962C8B-B14F-4D97-AF65-F5344CB8AC3E}">
        <p14:creationId xmlns:p14="http://schemas.microsoft.com/office/powerpoint/2010/main" val="1085873466"/>
      </p:ext>
    </p:extLst>
  </p:cSld>
  <p:clrMap bg1="lt1" tx1="dk1" bg2="lt2" tx2="dk2" accent1="accent1" accent2="accent2" accent3="accent3" accent4="accent4" accent5="accent5" accent6="accent6" hlink="hlink" folHlink="folHlink"/>
  <p:sldLayoutIdLst>
    <p:sldLayoutId id="214748972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F2E8"/>
        </a:solidFill>
        <a:effectLst/>
      </p:bgPr>
    </p:bg>
    <p:spTree>
      <p:nvGrpSpPr>
        <p:cNvPr id="1" name=""/>
        <p:cNvGrpSpPr/>
        <p:nvPr/>
      </p:nvGrpSpPr>
      <p:grpSpPr>
        <a:xfrm>
          <a:off x="0" y="0"/>
          <a:ext cx="0" cy="0"/>
          <a:chOff x="0" y="0"/>
          <a:chExt cx="0" cy="0"/>
        </a:xfrm>
      </p:grpSpPr>
      <p:pic>
        <p:nvPicPr>
          <p:cNvPr id="7" name="Picture 6" descr="McGraw-Hill Logo.jpg"/>
          <p:cNvPicPr>
            <a:picLocks noChangeAspect="1"/>
          </p:cNvPicPr>
          <p:nvPr userDrawn="1"/>
        </p:nvPicPr>
        <p:blipFill>
          <a:blip r:embed="rId3" cstate="print"/>
          <a:stretch>
            <a:fillRect/>
          </a:stretch>
        </p:blipFill>
        <p:spPr>
          <a:xfrm>
            <a:off x="0" y="6400800"/>
            <a:ext cx="914400" cy="45720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1374349"/>
          </a:xfrm>
          <a:prstGeom prst="rect">
            <a:avLst/>
          </a:prstGeom>
        </p:spPr>
      </p:pic>
      <p:sp>
        <p:nvSpPr>
          <p:cNvPr id="4" name="TextBox 3"/>
          <p:cNvSpPr txBox="1"/>
          <p:nvPr userDrawn="1"/>
        </p:nvSpPr>
        <p:spPr>
          <a:xfrm>
            <a:off x="7286543" y="-76200"/>
            <a:ext cx="1781257" cy="461665"/>
          </a:xfrm>
          <a:prstGeom prst="rect">
            <a:avLst/>
          </a:prstGeom>
          <a:noFill/>
        </p:spPr>
        <p:txBody>
          <a:bodyPr wrap="none" rtlCol="0">
            <a:spAutoFit/>
          </a:bodyPr>
          <a:lstStyle/>
          <a:p>
            <a:r>
              <a:rPr lang="en-US" sz="2400" b="1" dirty="0" smtClean="0">
                <a:solidFill>
                  <a:schemeClr val="bg1"/>
                </a:solidFill>
              </a:rPr>
              <a:t>C H A P T E R</a:t>
            </a:r>
            <a:endParaRPr lang="en-US" sz="24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974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McGraw-Hill Logo.jpg"/>
          <p:cNvPicPr>
            <a:picLocks noChangeAspect="1"/>
          </p:cNvPicPr>
          <p:nvPr userDrawn="1"/>
        </p:nvPicPr>
        <p:blipFill>
          <a:blip r:embed="rId3" cstate="print"/>
          <a:stretch>
            <a:fillRect/>
          </a:stretch>
        </p:blipFill>
        <p:spPr>
          <a:xfrm>
            <a:off x="0" y="6400800"/>
            <a:ext cx="914400" cy="457200"/>
          </a:xfrm>
          <a:prstGeom prst="rect">
            <a:avLst/>
          </a:prstGeom>
        </p:spPr>
      </p:pic>
      <p:sp>
        <p:nvSpPr>
          <p:cNvPr id="3" name="Rectangle 2"/>
          <p:cNvSpPr/>
          <p:nvPr userDrawn="1"/>
        </p:nvSpPr>
        <p:spPr>
          <a:xfrm>
            <a:off x="0" y="0"/>
            <a:ext cx="1600200" cy="457200"/>
          </a:xfrm>
          <a:prstGeom prst="rect">
            <a:avLst/>
          </a:prstGeom>
          <a:solidFill>
            <a:srgbClr val="DE6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24075" y="1143000"/>
            <a:ext cx="1423725" cy="430887"/>
          </a:xfrm>
          <a:prstGeom prst="rect">
            <a:avLst/>
          </a:prstGeom>
          <a:noFill/>
        </p:spPr>
        <p:txBody>
          <a:bodyPr wrap="square" rtlCol="0">
            <a:spAutoFit/>
          </a:bodyPr>
          <a:lstStyle/>
          <a:p>
            <a:r>
              <a:rPr lang="en-US" sz="2200" b="1" dirty="0" smtClean="0">
                <a:solidFill>
                  <a:schemeClr val="tx1"/>
                </a:solidFill>
              </a:rPr>
              <a:t>Objective</a:t>
            </a:r>
            <a:endParaRPr lang="en-US" sz="2200" b="1" dirty="0">
              <a:solidFill>
                <a:schemeClr val="tx1"/>
              </a:solidFill>
            </a:endParaRPr>
          </a:p>
        </p:txBody>
      </p:sp>
      <p:sp>
        <p:nvSpPr>
          <p:cNvPr id="11" name="Rectangle 10"/>
          <p:cNvSpPr/>
          <p:nvPr userDrawn="1"/>
        </p:nvSpPr>
        <p:spPr>
          <a:xfrm>
            <a:off x="1295400" y="1143000"/>
            <a:ext cx="457200" cy="430887"/>
          </a:xfrm>
          <a:prstGeom prst="rect">
            <a:avLst/>
          </a:prstGeom>
          <a:solidFill>
            <a:srgbClr val="196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96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McGraw-Hill Logo.jpg"/>
          <p:cNvPicPr>
            <a:picLocks noChangeAspect="1"/>
          </p:cNvPicPr>
          <p:nvPr userDrawn="1"/>
        </p:nvPicPr>
        <p:blipFill>
          <a:blip r:embed="rId3" cstate="print"/>
          <a:stretch>
            <a:fillRect/>
          </a:stretch>
        </p:blipFill>
        <p:spPr>
          <a:xfrm>
            <a:off x="0" y="6400800"/>
            <a:ext cx="914400" cy="457200"/>
          </a:xfrm>
          <a:prstGeom prst="rect">
            <a:avLst/>
          </a:prstGeom>
        </p:spPr>
      </p:pic>
      <p:sp>
        <p:nvSpPr>
          <p:cNvPr id="2" name="Rectangle 1"/>
          <p:cNvSpPr/>
          <p:nvPr userDrawn="1"/>
        </p:nvSpPr>
        <p:spPr>
          <a:xfrm>
            <a:off x="0" y="88614"/>
            <a:ext cx="2514600" cy="433714"/>
          </a:xfrm>
          <a:prstGeom prst="rect">
            <a:avLst/>
          </a:prstGeom>
          <a:solidFill>
            <a:srgbClr val="349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0" y="59575"/>
            <a:ext cx="9144000" cy="0"/>
          </a:xfrm>
          <a:prstGeom prst="line">
            <a:avLst/>
          </a:prstGeom>
          <a:ln w="38100">
            <a:solidFill>
              <a:srgbClr val="349C68"/>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0" y="58190"/>
            <a:ext cx="1524000" cy="430887"/>
          </a:xfrm>
          <a:prstGeom prst="rect">
            <a:avLst/>
          </a:prstGeom>
          <a:noFill/>
        </p:spPr>
        <p:txBody>
          <a:bodyPr wrap="square" tIns="0" bIns="0" rtlCol="0">
            <a:spAutoFit/>
          </a:bodyPr>
          <a:lstStyle/>
          <a:p>
            <a:r>
              <a:rPr lang="en-US" sz="2800" b="1" dirty="0" smtClean="0">
                <a:solidFill>
                  <a:srgbClr val="AFCEBA"/>
                </a:solidFill>
                <a:latin typeface="+mn-lt"/>
              </a:rPr>
              <a:t>Example</a:t>
            </a:r>
            <a:endParaRPr lang="en-US" sz="2800" b="1" dirty="0">
              <a:solidFill>
                <a:srgbClr val="AFCEBA"/>
              </a:solidFill>
              <a:latin typeface="+mn-lt"/>
            </a:endParaRPr>
          </a:p>
        </p:txBody>
      </p:sp>
      <p:cxnSp>
        <p:nvCxnSpPr>
          <p:cNvPr id="15" name="Straight Connector 14"/>
          <p:cNvCxnSpPr/>
          <p:nvPr userDrawn="1"/>
        </p:nvCxnSpPr>
        <p:spPr>
          <a:xfrm>
            <a:off x="0" y="6324600"/>
            <a:ext cx="9144000" cy="0"/>
          </a:xfrm>
          <a:prstGeom prst="line">
            <a:avLst/>
          </a:prstGeom>
          <a:ln w="38100">
            <a:solidFill>
              <a:srgbClr val="349C68"/>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960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McGraw-Hill Logo.jpg"/>
          <p:cNvPicPr>
            <a:picLocks noChangeAspect="1"/>
          </p:cNvPicPr>
          <p:nvPr userDrawn="1"/>
        </p:nvPicPr>
        <p:blipFill>
          <a:blip r:embed="rId3" cstate="print"/>
          <a:stretch>
            <a:fillRect/>
          </a:stretch>
        </p:blipFill>
        <p:spPr>
          <a:xfrm>
            <a:off x="0" y="6400800"/>
            <a:ext cx="914400" cy="457200"/>
          </a:xfrm>
          <a:prstGeom prst="rect">
            <a:avLst/>
          </a:prstGeom>
        </p:spPr>
      </p:pic>
      <p:sp>
        <p:nvSpPr>
          <p:cNvPr id="2" name="Rectangle 1"/>
          <p:cNvSpPr/>
          <p:nvPr userDrawn="1"/>
        </p:nvSpPr>
        <p:spPr>
          <a:xfrm>
            <a:off x="0" y="88614"/>
            <a:ext cx="2514600" cy="433714"/>
          </a:xfrm>
          <a:prstGeom prst="rect">
            <a:avLst/>
          </a:prstGeom>
          <a:solidFill>
            <a:srgbClr val="349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 name="Straight Connector 4"/>
          <p:cNvCxnSpPr/>
          <p:nvPr userDrawn="1"/>
        </p:nvCxnSpPr>
        <p:spPr>
          <a:xfrm>
            <a:off x="0" y="59575"/>
            <a:ext cx="9144000" cy="0"/>
          </a:xfrm>
          <a:prstGeom prst="line">
            <a:avLst/>
          </a:prstGeom>
          <a:ln w="38100">
            <a:solidFill>
              <a:srgbClr val="349C68"/>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0" y="58190"/>
            <a:ext cx="1524000" cy="430887"/>
          </a:xfrm>
          <a:prstGeom prst="rect">
            <a:avLst/>
          </a:prstGeom>
          <a:noFill/>
        </p:spPr>
        <p:txBody>
          <a:bodyPr wrap="square" tIns="0" bIns="0" rtlCol="0">
            <a:spAutoFit/>
          </a:bodyPr>
          <a:lstStyle/>
          <a:p>
            <a:r>
              <a:rPr lang="en-US" sz="2800" b="1" dirty="0" smtClean="0">
                <a:solidFill>
                  <a:srgbClr val="AFCEBA"/>
                </a:solidFill>
              </a:rPr>
              <a:t>Example</a:t>
            </a:r>
            <a:endParaRPr lang="en-US" sz="2800" b="1" dirty="0">
              <a:solidFill>
                <a:srgbClr val="AFCEBA"/>
              </a:solidFill>
            </a:endParaRPr>
          </a:p>
        </p:txBody>
      </p:sp>
      <p:cxnSp>
        <p:nvCxnSpPr>
          <p:cNvPr id="15" name="Straight Connector 14"/>
          <p:cNvCxnSpPr/>
          <p:nvPr userDrawn="1"/>
        </p:nvCxnSpPr>
        <p:spPr>
          <a:xfrm>
            <a:off x="0" y="6324600"/>
            <a:ext cx="9144000" cy="0"/>
          </a:xfrm>
          <a:prstGeom prst="line">
            <a:avLst/>
          </a:prstGeom>
          <a:ln w="38100">
            <a:solidFill>
              <a:srgbClr val="349C68"/>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0" y="695980"/>
            <a:ext cx="1588897" cy="523220"/>
          </a:xfrm>
          <a:prstGeom prst="rect">
            <a:avLst/>
          </a:prstGeom>
          <a:noFill/>
        </p:spPr>
        <p:txBody>
          <a:bodyPr wrap="none" rtlCol="0">
            <a:spAutoFit/>
          </a:bodyPr>
          <a:lstStyle/>
          <a:p>
            <a:r>
              <a:rPr lang="en-US" sz="2800" b="1" u="sng" dirty="0" smtClean="0">
                <a:solidFill>
                  <a:schemeClr val="tx2">
                    <a:lumMod val="60000"/>
                    <a:lumOff val="40000"/>
                  </a:schemeClr>
                </a:solidFill>
              </a:rPr>
              <a:t> Solution </a:t>
            </a:r>
            <a:endParaRPr lang="en-US" sz="2800" b="1" u="sng" dirty="0">
              <a:solidFill>
                <a:schemeClr val="tx2">
                  <a:lumMod val="60000"/>
                  <a:lumOff val="40000"/>
                </a:schemeClr>
              </a:solidFill>
            </a:endParaRPr>
          </a:p>
        </p:txBody>
      </p:sp>
    </p:spTree>
    <p:extLst>
      <p:ext uri="{BB962C8B-B14F-4D97-AF65-F5344CB8AC3E}">
        <p14:creationId xmlns:p14="http://schemas.microsoft.com/office/powerpoint/2010/main" val="3208821386"/>
      </p:ext>
    </p:extLst>
  </p:cSld>
  <p:clrMap bg1="lt1" tx1="dk1" bg2="lt2" tx2="dk2" accent1="accent1" accent2="accent2" accent3="accent3" accent4="accent4" accent5="accent5" accent6="accent6" hlink="hlink" folHlink="folHlink"/>
  <p:sldLayoutIdLst>
    <p:sldLayoutId id="21474897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McGraw-Hill Logo.jpg"/>
          <p:cNvPicPr>
            <a:picLocks noChangeAspect="1"/>
          </p:cNvPicPr>
          <p:nvPr userDrawn="1"/>
        </p:nvPicPr>
        <p:blipFill>
          <a:blip r:embed="rId3" cstate="print"/>
          <a:stretch>
            <a:fillRect/>
          </a:stretch>
        </p:blipFill>
        <p:spPr>
          <a:xfrm>
            <a:off x="0" y="6400800"/>
            <a:ext cx="914400" cy="457200"/>
          </a:xfrm>
          <a:prstGeom prst="rect">
            <a:avLst/>
          </a:prstGeom>
        </p:spPr>
      </p:pic>
      <p:sp>
        <p:nvSpPr>
          <p:cNvPr id="3" name="Rectangle 2"/>
          <p:cNvSpPr/>
          <p:nvPr userDrawn="1"/>
        </p:nvSpPr>
        <p:spPr>
          <a:xfrm>
            <a:off x="0" y="0"/>
            <a:ext cx="9144000" cy="6309360"/>
          </a:xfrm>
          <a:prstGeom prst="rect">
            <a:avLst/>
          </a:prstGeom>
          <a:solidFill>
            <a:srgbClr val="E2E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1" name="Picture 23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585216"/>
          </a:xfrm>
          <a:prstGeom prst="rect">
            <a:avLst/>
          </a:prstGeom>
        </p:spPr>
      </p:pic>
      <p:sp>
        <p:nvSpPr>
          <p:cNvPr id="6" name="TextBox 5"/>
          <p:cNvSpPr txBox="1"/>
          <p:nvPr userDrawn="1"/>
        </p:nvSpPr>
        <p:spPr>
          <a:xfrm>
            <a:off x="-29624" y="0"/>
            <a:ext cx="2925224" cy="584775"/>
          </a:xfrm>
          <a:prstGeom prst="rect">
            <a:avLst/>
          </a:prstGeom>
          <a:noFill/>
        </p:spPr>
        <p:txBody>
          <a:bodyPr wrap="none" rtlCol="0">
            <a:spAutoFit/>
          </a:bodyPr>
          <a:lstStyle/>
          <a:p>
            <a:r>
              <a:rPr lang="en-US" sz="3200" b="1" dirty="0" smtClean="0">
                <a:solidFill>
                  <a:srgbClr val="CCD3EA"/>
                </a:solidFill>
              </a:rPr>
              <a:t>Procedure Table</a:t>
            </a:r>
            <a:endParaRPr lang="en-US" sz="3200" b="1" dirty="0">
              <a:solidFill>
                <a:srgbClr val="CCD3EA"/>
              </a:solidFill>
            </a:endParaRPr>
          </a:p>
        </p:txBody>
      </p:sp>
    </p:spTree>
  </p:cSld>
  <p:clrMap bg1="lt1" tx1="dk1" bg2="lt2" tx2="dk2" accent1="accent1" accent2="accent2" accent3="accent3" accent4="accent4" accent5="accent5" accent6="accent6" hlink="hlink" folHlink="folHlink"/>
  <p:sldLayoutIdLst>
    <p:sldLayoutId id="21474896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McGraw-Hill Logo.jpg"/>
          <p:cNvPicPr>
            <a:picLocks noChangeAspect="1"/>
          </p:cNvPicPr>
          <p:nvPr userDrawn="1"/>
        </p:nvPicPr>
        <p:blipFill>
          <a:blip r:embed="rId3" cstate="print"/>
          <a:stretch>
            <a:fillRect/>
          </a:stretch>
        </p:blipFill>
        <p:spPr>
          <a:xfrm>
            <a:off x="0" y="6400800"/>
            <a:ext cx="914400" cy="457200"/>
          </a:xfrm>
          <a:prstGeom prst="rect">
            <a:avLst/>
          </a:prstGeom>
        </p:spPr>
      </p:pic>
      <p:sp>
        <p:nvSpPr>
          <p:cNvPr id="2" name="Rectangle 1"/>
          <p:cNvSpPr/>
          <p:nvPr userDrawn="1"/>
        </p:nvSpPr>
        <p:spPr>
          <a:xfrm>
            <a:off x="0" y="381000"/>
            <a:ext cx="9144000" cy="5867400"/>
          </a:xfrm>
          <a:prstGeom prst="rect">
            <a:avLst/>
          </a:prstGeom>
          <a:solidFill>
            <a:srgbClr val="E4F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userDrawn="1"/>
        </p:nvCxnSpPr>
        <p:spPr>
          <a:xfrm>
            <a:off x="0" y="3810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62484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777856"/>
      </p:ext>
    </p:extLst>
  </p:cSld>
  <p:clrMap bg1="lt1" tx1="dk1" bg2="lt2" tx2="dk2" accent1="accent1" accent2="accent2" accent3="accent3" accent4="accent4" accent5="accent5" accent6="accent6" hlink="hlink" folHlink="folHlink"/>
  <p:sldLayoutIdLst>
    <p:sldLayoutId id="2147489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McGraw-Hill Logo.jpg"/>
          <p:cNvPicPr>
            <a:picLocks noChangeAspect="1"/>
          </p:cNvPicPr>
          <p:nvPr userDrawn="1"/>
        </p:nvPicPr>
        <p:blipFill>
          <a:blip r:embed="rId3" cstate="print"/>
          <a:stretch>
            <a:fillRect/>
          </a:stretch>
        </p:blipFill>
        <p:spPr>
          <a:xfrm>
            <a:off x="0" y="6400800"/>
            <a:ext cx="914400" cy="457200"/>
          </a:xfrm>
          <a:prstGeom prst="rect">
            <a:avLst/>
          </a:prstGeom>
        </p:spPr>
      </p:pic>
      <p:sp>
        <p:nvSpPr>
          <p:cNvPr id="2" name="Rectangle 1"/>
          <p:cNvSpPr/>
          <p:nvPr userDrawn="1"/>
        </p:nvSpPr>
        <p:spPr>
          <a:xfrm>
            <a:off x="0" y="0"/>
            <a:ext cx="9144000" cy="6309360"/>
          </a:xfrm>
          <a:prstGeom prst="rect">
            <a:avLst/>
          </a:prstGeom>
          <a:solidFill>
            <a:srgbClr val="FEF2E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9144000" cy="609600"/>
          </a:xfrm>
          <a:prstGeom prst="rect">
            <a:avLst/>
          </a:prstGeom>
          <a:gradFill>
            <a:gsLst>
              <a:gs pos="20000">
                <a:srgbClr val="915B1D"/>
              </a:gs>
              <a:gs pos="100000">
                <a:srgbClr val="CA6D1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908106"/>
      </p:ext>
    </p:extLst>
  </p:cSld>
  <p:clrMap bg1="lt1" tx1="dk1" bg2="lt2" tx2="dk2" accent1="accent1" accent2="accent2" accent3="accent3" accent4="accent4" accent5="accent5" accent6="accent6" hlink="hlink" folHlink="folHlink"/>
  <p:sldLayoutIdLst>
    <p:sldLayoutId id="214748969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image" Target="../media/image20.wmf"/></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685800"/>
            <a:ext cx="8763000" cy="480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000" b="1" smtClean="0">
                <a:solidFill>
                  <a:prstClr val="black"/>
                </a:solidFill>
                <a:latin typeface="Times New Roman" pitchFamily="18" charset="0"/>
                <a:cs typeface="Times New Roman" pitchFamily="18" charset="0"/>
              </a:rPr>
              <a:t>Chapter </a:t>
            </a:r>
            <a:r>
              <a:rPr lang="en-US" sz="6000" b="1" smtClean="0">
                <a:solidFill>
                  <a:prstClr val="black"/>
                </a:solidFill>
                <a:latin typeface="Times New Roman" pitchFamily="18" charset="0"/>
                <a:cs typeface="Times New Roman" pitchFamily="18" charset="0"/>
              </a:rPr>
              <a:t>13</a:t>
            </a:r>
            <a:endParaRPr lang="en-US" sz="6000" b="1" dirty="0" smtClean="0">
              <a:solidFill>
                <a:prstClr val="black"/>
              </a:solidFill>
              <a:latin typeface="Times New Roman" pitchFamily="18" charset="0"/>
              <a:cs typeface="Times New Roman" pitchFamily="18" charset="0"/>
            </a:endParaRPr>
          </a:p>
          <a:p>
            <a:r>
              <a:rPr lang="en-US" sz="5400" b="1" dirty="0" smtClean="0">
                <a:solidFill>
                  <a:prstClr val="black"/>
                </a:solidFill>
                <a:latin typeface="Times New Roman" pitchFamily="18" charset="0"/>
                <a:cs typeface="Times New Roman" pitchFamily="18" charset="0"/>
              </a:rPr>
              <a:t>Correlation and Regression</a:t>
            </a:r>
          </a:p>
          <a:p>
            <a:endParaRPr lang="en-US" sz="2000" dirty="0">
              <a:solidFill>
                <a:prstClr val="black">
                  <a:tint val="75000"/>
                </a:prstClr>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a:noFill/>
        </p:spPr>
        <p:txBody>
          <a:bodyPr/>
          <a:lstStyle/>
          <a:p>
            <a:fld id="{788E6153-3A5C-4CCB-892F-0E9C74B599B3}" type="slidenum">
              <a:rPr lang="en-US" altLang="en-US">
                <a:solidFill>
                  <a:prstClr val="black">
                    <a:tint val="75000"/>
                  </a:prstClr>
                </a:solidFill>
              </a:rPr>
              <a:pPr/>
              <a:t>1</a:t>
            </a:fld>
            <a:endParaRPr lang="en-US" altLang="en-US" dirty="0">
              <a:solidFill>
                <a:prstClr val="black">
                  <a:tint val="75000"/>
                </a:prstClr>
              </a:solidFill>
            </a:endParaRPr>
          </a:p>
        </p:txBody>
      </p:sp>
      <mc:AlternateContent xmlns:mc="http://schemas.openxmlformats.org/markup-compatibility/2006" xmlns:a14="http://schemas.microsoft.com/office/drawing/2010/main">
        <mc:Choice Requires="a14">
          <p:sp>
            <p:nvSpPr>
              <p:cNvPr id="6" name="Rectangle 5"/>
              <p:cNvSpPr/>
              <p:nvPr/>
            </p:nvSpPr>
            <p:spPr>
              <a:xfrm>
                <a:off x="609600" y="2667000"/>
                <a:ext cx="8077200" cy="1754326"/>
              </a:xfrm>
              <a:prstGeom prst="rect">
                <a:avLst/>
              </a:prstGeom>
            </p:spPr>
            <p:txBody>
              <a:bodyPr wrap="square">
                <a:spAutoFit/>
              </a:bodyPr>
              <a:lstStyle/>
              <a:p>
                <a:endParaRPr lang="en-US" dirty="0">
                  <a:latin typeface="Courier"/>
                  <a:ea typeface="Times New Roman" panose="02020603050405020304" pitchFamily="18" charset="0"/>
                  <a:cs typeface="Courier"/>
                </a:endParaRPr>
              </a:p>
              <a:p>
                <a:r>
                  <a:rPr lang="en-US" dirty="0">
                    <a:latin typeface="Times New Roman" panose="02020603050405020304" pitchFamily="18" charset="0"/>
                    <a:ea typeface="Times New Roman" panose="02020603050405020304" pitchFamily="18" charset="0"/>
                    <a:cs typeface="Courier"/>
                  </a:rPr>
                  <a:t>a </a:t>
                </a:r>
                <a:r>
                  <a:rPr lang="en-US" dirty="0" smtClean="0">
                    <a:latin typeface="Times New Roman" panose="02020603050405020304" pitchFamily="18" charset="0"/>
                    <a:ea typeface="Times New Roman" panose="02020603050405020304" pitchFamily="18" charset="0"/>
                    <a:cs typeface="Courier"/>
                  </a:rPr>
                  <a:t>- Using technology, draw a scatterplot for a set of ordered pairs</a:t>
                </a:r>
              </a:p>
              <a:p>
                <a:r>
                  <a:rPr lang="en-US" dirty="0" smtClean="0">
                    <a:latin typeface="Times New Roman" panose="02020603050405020304" pitchFamily="18" charset="0"/>
                    <a:ea typeface="Times New Roman" panose="02020603050405020304" pitchFamily="18" charset="0"/>
                    <a:cs typeface="Courier"/>
                  </a:rPr>
                  <a:t>b - Compute the correlation coefficient.</a:t>
                </a:r>
                <a:endParaRPr lang="en-US" dirty="0">
                  <a:latin typeface="Courier"/>
                  <a:ea typeface="Times New Roman" panose="02020603050405020304" pitchFamily="18" charset="0"/>
                  <a:cs typeface="Courier"/>
                </a:endParaRPr>
              </a:p>
              <a:p>
                <a:r>
                  <a:rPr lang="en-US" dirty="0" smtClean="0">
                    <a:latin typeface="Times New Roman" panose="02020603050405020304" pitchFamily="18" charset="0"/>
                    <a:ea typeface="Times New Roman" panose="02020603050405020304" pitchFamily="18" charset="0"/>
                    <a:cs typeface="Courier"/>
                  </a:rPr>
                  <a:t>c - Test the hypothesis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r>
                      <a:rPr lang="en-US" i="1">
                        <a:latin typeface="Cambria Math" panose="02040503050406030204" pitchFamily="18" charset="0"/>
                      </a:rPr>
                      <m:t>: </m:t>
                    </m:r>
                    <m:r>
                      <a:rPr lang="en-US" i="1">
                        <a:latin typeface="Cambria Math" panose="02040503050406030204" pitchFamily="18" charset="0"/>
                      </a:rPr>
                      <m:t>𝜌</m:t>
                    </m:r>
                    <m:r>
                      <a:rPr lang="en-US" i="1">
                        <a:latin typeface="Cambria Math" panose="02040503050406030204" pitchFamily="18" charset="0"/>
                      </a:rPr>
                      <m:t>=0</m:t>
                    </m:r>
                  </m:oMath>
                </a14:m>
                <a:endParaRPr lang="en-US" dirty="0">
                  <a:latin typeface="Courier"/>
                  <a:ea typeface="Times New Roman" panose="02020603050405020304" pitchFamily="18" charset="0"/>
                  <a:cs typeface="Courier"/>
                </a:endParaRPr>
              </a:p>
              <a:p>
                <a:r>
                  <a:rPr lang="en-US" dirty="0">
                    <a:latin typeface="Times New Roman" panose="02020603050405020304" pitchFamily="18" charset="0"/>
                    <a:ea typeface="Times New Roman" panose="02020603050405020304" pitchFamily="18" charset="0"/>
                    <a:cs typeface="Courier"/>
                  </a:rPr>
                  <a:t>d</a:t>
                </a:r>
                <a:r>
                  <a:rPr lang="en-US" dirty="0" smtClean="0">
                    <a:latin typeface="Times New Roman" panose="02020603050405020304" pitchFamily="18" charset="0"/>
                    <a:ea typeface="Times New Roman" panose="02020603050405020304" pitchFamily="18" charset="0"/>
                    <a:cs typeface="Courier"/>
                  </a:rPr>
                  <a:t> - Using technology, compute the equation of the regression line.</a:t>
                </a:r>
              </a:p>
              <a:p>
                <a:r>
                  <a:rPr lang="en-US" dirty="0" smtClean="0">
                    <a:latin typeface="Times New Roman" panose="02020603050405020304" pitchFamily="18" charset="0"/>
                    <a:ea typeface="Times New Roman" panose="02020603050405020304" pitchFamily="18" charset="0"/>
                    <a:cs typeface="Courier"/>
                  </a:rPr>
                  <a:t>e - Compute the coefficient of determination. </a:t>
                </a:r>
                <a:endParaRPr lang="en-US" dirty="0">
                  <a:latin typeface="Courier"/>
                  <a:ea typeface="Times New Roman" panose="02020603050405020304" pitchFamily="18" charset="0"/>
                  <a:cs typeface="Courier"/>
                </a:endParaRPr>
              </a:p>
            </p:txBody>
          </p:sp>
        </mc:Choice>
        <mc:Fallback xmlns="">
          <p:sp>
            <p:nvSpPr>
              <p:cNvPr id="6" name="Rectangle 5"/>
              <p:cNvSpPr>
                <a:spLocks noRot="1" noChangeAspect="1" noMove="1" noResize="1" noEditPoints="1" noAdjustHandles="1" noChangeArrowheads="1" noChangeShapeType="1" noTextEdit="1"/>
              </p:cNvSpPr>
              <p:nvPr/>
            </p:nvSpPr>
            <p:spPr>
              <a:xfrm>
                <a:off x="609600" y="2667000"/>
                <a:ext cx="8077200" cy="1754326"/>
              </a:xfrm>
              <a:prstGeom prst="rect">
                <a:avLst/>
              </a:prstGeom>
              <a:blipFill rotWithShape="0">
                <a:blip r:embed="rId2"/>
                <a:stretch>
                  <a:fillRect l="-604" b="-3833"/>
                </a:stretch>
              </a:blipFill>
            </p:spPr>
            <p:txBody>
              <a:bodyPr/>
              <a:lstStyle/>
              <a:p>
                <a:r>
                  <a:rPr lang="en-US">
                    <a:noFill/>
                  </a:rPr>
                  <a:t> </a:t>
                </a:r>
              </a:p>
            </p:txBody>
          </p:sp>
        </mc:Fallback>
      </mc:AlternateContent>
    </p:spTree>
    <p:extLst>
      <p:ext uri="{BB962C8B-B14F-4D97-AF65-F5344CB8AC3E}">
        <p14:creationId xmlns:p14="http://schemas.microsoft.com/office/powerpoint/2010/main" val="2869892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04800"/>
            <a:ext cx="8229600" cy="990600"/>
          </a:xfrm>
        </p:spPr>
        <p:txBody>
          <a:bodyPr>
            <a:normAutofit fontScale="90000"/>
          </a:bodyPr>
          <a:lstStyle/>
          <a:p>
            <a:pPr eaLnBrk="1" hangingPunct="1"/>
            <a:r>
              <a:rPr lang="en-US" sz="4000" dirty="0" smtClean="0"/>
              <a:t>Correlation: does a relationship exist and how strong is it?</a:t>
            </a:r>
          </a:p>
        </p:txBody>
      </p:sp>
      <p:sp>
        <p:nvSpPr>
          <p:cNvPr id="8195" name="Rectangle 3"/>
          <p:cNvSpPr>
            <a:spLocks noGrp="1" noChangeArrowheads="1"/>
          </p:cNvSpPr>
          <p:nvPr>
            <p:ph idx="1"/>
          </p:nvPr>
        </p:nvSpPr>
        <p:spPr>
          <a:xfrm>
            <a:off x="685800" y="1371600"/>
            <a:ext cx="8001000" cy="4953000"/>
          </a:xfrm>
        </p:spPr>
        <p:txBody>
          <a:bodyPr>
            <a:normAutofit fontScale="92500"/>
          </a:bodyPr>
          <a:lstStyle/>
          <a:p>
            <a:pPr>
              <a:defRPr/>
            </a:pPr>
            <a:r>
              <a:rPr lang="en-US" sz="2800" dirty="0" smtClean="0"/>
              <a:t>The </a:t>
            </a:r>
            <a:r>
              <a:rPr lang="en-US" sz="2800" b="1" dirty="0" smtClean="0">
                <a:solidFill>
                  <a:srgbClr val="000099"/>
                </a:solidFill>
                <a:effectLst>
                  <a:outerShdw blurRad="38100" dist="38100" dir="2700000" algn="tl">
                    <a:srgbClr val="000000">
                      <a:alpha val="43137"/>
                    </a:srgbClr>
                  </a:outerShdw>
                </a:effectLst>
              </a:rPr>
              <a:t>correlation coefficient </a:t>
            </a:r>
            <a:r>
              <a:rPr lang="en-US" sz="2800" dirty="0" smtClean="0"/>
              <a:t>computed from the sample data measures the strength and whether the linear relationship between two variables is positive or negative.</a:t>
            </a:r>
          </a:p>
          <a:p>
            <a:pPr>
              <a:defRPr/>
            </a:pPr>
            <a:r>
              <a:rPr lang="en-US" sz="2800" dirty="0" smtClean="0"/>
              <a:t>There are several types of correlation coefficients. The one explained in this section is called the </a:t>
            </a:r>
            <a:r>
              <a:rPr lang="en-US" sz="2800" b="1" dirty="0" smtClean="0">
                <a:solidFill>
                  <a:srgbClr val="000099"/>
                </a:solidFill>
                <a:effectLst>
                  <a:outerShdw blurRad="38100" dist="38100" dir="2700000" algn="tl">
                    <a:srgbClr val="000000">
                      <a:alpha val="43137"/>
                    </a:srgbClr>
                  </a:outerShdw>
                </a:effectLst>
              </a:rPr>
              <a:t>Pearson product moment correlation coefficient (PPMC)</a:t>
            </a:r>
            <a:r>
              <a:rPr lang="en-US" sz="2800" dirty="0" smtClean="0"/>
              <a:t>.</a:t>
            </a:r>
          </a:p>
          <a:p>
            <a:pPr>
              <a:defRPr/>
            </a:pPr>
            <a:r>
              <a:rPr lang="en-US" sz="2800" dirty="0" smtClean="0"/>
              <a:t>The symbol for the sample correlation coefficient is </a:t>
            </a:r>
            <a:r>
              <a:rPr lang="en-US" sz="2800" i="1" dirty="0" smtClean="0"/>
              <a:t>r</a:t>
            </a:r>
            <a:r>
              <a:rPr lang="en-US" sz="2800" dirty="0" smtClean="0"/>
              <a:t>.  The symbol for the population correlation coefficient is </a:t>
            </a:r>
            <a:r>
              <a:rPr lang="en-US" sz="2800" i="1" dirty="0" smtClean="0">
                <a:sym typeface="Symbol" pitchFamily="18" charset="2"/>
              </a:rPr>
              <a:t></a:t>
            </a:r>
            <a:r>
              <a:rPr lang="en-US" sz="2800" dirty="0">
                <a:sym typeface="Symbol" pitchFamily="18" charset="2"/>
              </a:rPr>
              <a:t> </a:t>
            </a:r>
            <a:r>
              <a:rPr lang="en-US" sz="2800" dirty="0" smtClean="0">
                <a:sym typeface="Symbol" pitchFamily="18" charset="2"/>
              </a:rPr>
              <a:t>(rho).</a:t>
            </a:r>
            <a:endParaRPr lang="en-US" sz="2800" dirty="0"/>
          </a:p>
        </p:txBody>
      </p:sp>
    </p:spTree>
    <p:extLst>
      <p:ext uri="{BB962C8B-B14F-4D97-AF65-F5344CB8AC3E}">
        <p14:creationId xmlns:p14="http://schemas.microsoft.com/office/powerpoint/2010/main" val="1787886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81000"/>
            <a:ext cx="8229600" cy="990600"/>
          </a:xfrm>
        </p:spPr>
        <p:txBody>
          <a:bodyPr>
            <a:normAutofit fontScale="90000"/>
          </a:bodyPr>
          <a:lstStyle/>
          <a:p>
            <a:pPr eaLnBrk="1" hangingPunct="1"/>
            <a:r>
              <a:rPr lang="en-US" sz="4000" dirty="0" smtClean="0"/>
              <a:t>The Correlation Coefficient, r.</a:t>
            </a:r>
          </a:p>
        </p:txBody>
      </p:sp>
      <p:sp>
        <p:nvSpPr>
          <p:cNvPr id="8195" name="Rectangle 3"/>
          <p:cNvSpPr>
            <a:spLocks noGrp="1" noChangeArrowheads="1"/>
          </p:cNvSpPr>
          <p:nvPr>
            <p:ph idx="1"/>
          </p:nvPr>
        </p:nvSpPr>
        <p:spPr>
          <a:xfrm>
            <a:off x="685800" y="1371600"/>
            <a:ext cx="8001000" cy="4953000"/>
          </a:xfrm>
        </p:spPr>
        <p:txBody>
          <a:bodyPr/>
          <a:lstStyle/>
          <a:p>
            <a:pPr>
              <a:defRPr/>
            </a:pPr>
            <a:r>
              <a:rPr lang="en-US" sz="2800" dirty="0" smtClean="0"/>
              <a:t>The range of the correlation coefficient is from </a:t>
            </a:r>
            <a:r>
              <a:rPr lang="en-US" sz="2800" dirty="0" smtClean="0">
                <a:sym typeface="Symbol" pitchFamily="18" charset="2"/>
              </a:rPr>
              <a:t>1 to 1.</a:t>
            </a:r>
          </a:p>
          <a:p>
            <a:pPr>
              <a:defRPr/>
            </a:pPr>
            <a:r>
              <a:rPr lang="en-US" sz="2800" dirty="0" smtClean="0">
                <a:sym typeface="Symbol" pitchFamily="18" charset="2"/>
              </a:rPr>
              <a:t>If there is a </a:t>
            </a:r>
            <a:r>
              <a:rPr lang="en-US" sz="2800" b="1" dirty="0" smtClean="0">
                <a:solidFill>
                  <a:srgbClr val="000099"/>
                </a:solidFill>
                <a:effectLst>
                  <a:outerShdw blurRad="38100" dist="38100" dir="2700000" algn="tl">
                    <a:srgbClr val="000000">
                      <a:alpha val="43137"/>
                    </a:srgbClr>
                  </a:outerShdw>
                </a:effectLst>
                <a:sym typeface="Symbol" pitchFamily="18" charset="2"/>
              </a:rPr>
              <a:t>strong positive linear relationship </a:t>
            </a:r>
            <a:r>
              <a:rPr lang="en-US" sz="2800" dirty="0" smtClean="0">
                <a:sym typeface="Symbol" pitchFamily="18" charset="2"/>
              </a:rPr>
              <a:t>between the variables, the value of </a:t>
            </a:r>
            <a:r>
              <a:rPr lang="en-US" sz="2800" i="1" dirty="0" smtClean="0">
                <a:sym typeface="Symbol" pitchFamily="18" charset="2"/>
              </a:rPr>
              <a:t>r</a:t>
            </a:r>
            <a:r>
              <a:rPr lang="en-US" sz="2800" dirty="0" smtClean="0">
                <a:sym typeface="Symbol" pitchFamily="18" charset="2"/>
              </a:rPr>
              <a:t> will be close to 1. </a:t>
            </a:r>
          </a:p>
          <a:p>
            <a:pPr>
              <a:defRPr/>
            </a:pPr>
            <a:r>
              <a:rPr lang="en-US" sz="2800" dirty="0" smtClean="0">
                <a:sym typeface="Symbol" pitchFamily="18" charset="2"/>
              </a:rPr>
              <a:t>If there is a </a:t>
            </a:r>
            <a:r>
              <a:rPr lang="en-US" sz="2800" b="1" dirty="0" smtClean="0">
                <a:solidFill>
                  <a:srgbClr val="000099"/>
                </a:solidFill>
                <a:effectLst>
                  <a:outerShdw blurRad="38100" dist="38100" dir="2700000" algn="tl">
                    <a:srgbClr val="000000">
                      <a:alpha val="43137"/>
                    </a:srgbClr>
                  </a:outerShdw>
                </a:effectLst>
                <a:sym typeface="Symbol" pitchFamily="18" charset="2"/>
              </a:rPr>
              <a:t>strong negative linear relationship </a:t>
            </a:r>
            <a:r>
              <a:rPr lang="en-US" sz="2800" dirty="0" smtClean="0">
                <a:sym typeface="Symbol" pitchFamily="18" charset="2"/>
              </a:rPr>
              <a:t>between the variables, the value of </a:t>
            </a:r>
            <a:r>
              <a:rPr lang="en-US" sz="2800" i="1" dirty="0" smtClean="0">
                <a:sym typeface="Symbol" pitchFamily="18" charset="2"/>
              </a:rPr>
              <a:t>r</a:t>
            </a:r>
            <a:r>
              <a:rPr lang="en-US" sz="2800" dirty="0" smtClean="0">
                <a:sym typeface="Symbol" pitchFamily="18" charset="2"/>
              </a:rPr>
              <a:t>  will be close to 1.</a:t>
            </a:r>
            <a:endParaRPr lang="en-US" sz="2800" dirty="0"/>
          </a:p>
        </p:txBody>
      </p:sp>
      <p:pic>
        <p:nvPicPr>
          <p:cNvPr id="1167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5791200"/>
            <a:ext cx="80391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7162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6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457200"/>
            <a:ext cx="8229600" cy="990600"/>
          </a:xfrm>
        </p:spPr>
        <p:txBody>
          <a:bodyPr/>
          <a:lstStyle/>
          <a:p>
            <a:r>
              <a:rPr lang="en-US" dirty="0" smtClean="0"/>
              <a:t>Regression</a:t>
            </a:r>
            <a:endParaRPr lang="en-US" dirty="0"/>
          </a:p>
        </p:txBody>
      </p:sp>
      <p:sp>
        <p:nvSpPr>
          <p:cNvPr id="3" name="Content Placeholder 2"/>
          <p:cNvSpPr>
            <a:spLocks noGrp="1"/>
          </p:cNvSpPr>
          <p:nvPr>
            <p:ph idx="4294967295"/>
          </p:nvPr>
        </p:nvSpPr>
        <p:spPr>
          <a:xfrm>
            <a:off x="0" y="1447800"/>
            <a:ext cx="8229600" cy="3886200"/>
          </a:xfrm>
        </p:spPr>
        <p:txBody>
          <a:bodyPr/>
          <a:lstStyle/>
          <a:p>
            <a:r>
              <a:rPr lang="en-US" b="1" dirty="0">
                <a:solidFill>
                  <a:srgbClr val="000099"/>
                </a:solidFill>
                <a:effectLst>
                  <a:outerShdw blurRad="38100" dist="38100" dir="2700000" algn="tl">
                    <a:srgbClr val="000000">
                      <a:alpha val="43137"/>
                    </a:srgbClr>
                  </a:outerShdw>
                </a:effectLst>
              </a:rPr>
              <a:t>Regression</a:t>
            </a:r>
            <a:r>
              <a:rPr lang="en-US" i="1" dirty="0">
                <a:solidFill>
                  <a:srgbClr val="FFCC66"/>
                </a:solidFill>
              </a:rPr>
              <a:t> </a:t>
            </a:r>
            <a:r>
              <a:rPr lang="en-US" dirty="0"/>
              <a:t>is a statistical method used to describe the nature of the relationship between variables—that is, positive or negative, linear or nonlinear</a:t>
            </a:r>
            <a:r>
              <a:rPr lang="en-US" dirty="0" smtClean="0"/>
              <a:t>.</a:t>
            </a:r>
          </a:p>
          <a:p>
            <a:pPr lvl="1"/>
            <a:r>
              <a:rPr lang="en-US" dirty="0" smtClean="0"/>
              <a:t>This method also helps us to produce an algebraic model (an equation) for the relationship that we can use to make predictions.</a:t>
            </a:r>
            <a:endParaRPr lang="en-US" dirty="0"/>
          </a:p>
          <a:p>
            <a:endParaRPr lang="en-US" dirty="0"/>
          </a:p>
        </p:txBody>
      </p:sp>
    </p:spTree>
    <p:extLst>
      <p:ext uri="{BB962C8B-B14F-4D97-AF65-F5344CB8AC3E}">
        <p14:creationId xmlns:p14="http://schemas.microsoft.com/office/powerpoint/2010/main" val="1056987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dirty="0" smtClean="0"/>
              <a:t>Scatterplots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24000"/>
                <a:ext cx="8229600" cy="3886200"/>
              </a:xfrm>
            </p:spPr>
            <p:txBody>
              <a:bodyPr/>
              <a:lstStyle/>
              <a:p>
                <a:r>
                  <a:rPr lang="en-US" dirty="0" smtClean="0"/>
                  <a:t>Scatterplots help us to determine visually both the strength and the type of relationship between variables.</a:t>
                </a:r>
              </a:p>
              <a:p>
                <a:r>
                  <a:rPr lang="en-US" dirty="0"/>
                  <a:t>A scatterplot is a graph of the ordered pairs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𝑦</m:t>
                    </m:r>
                    <m:r>
                      <a:rPr lang="en-US" i="1" dirty="0" smtClean="0">
                        <a:latin typeface="Cambria Math" panose="02040503050406030204" pitchFamily="18" charset="0"/>
                      </a:rPr>
                      <m:t>) </m:t>
                    </m:r>
                  </m:oMath>
                </a14:m>
                <a:r>
                  <a:rPr lang="en-US" dirty="0"/>
                  <a:t>of numbers consisting of the independent variable </a:t>
                </a:r>
                <a14:m>
                  <m:oMath xmlns:m="http://schemas.openxmlformats.org/officeDocument/2006/math">
                    <m:r>
                      <a:rPr lang="en-US" i="1" dirty="0" smtClean="0">
                        <a:latin typeface="Cambria Math" panose="02040503050406030204" pitchFamily="18" charset="0"/>
                      </a:rPr>
                      <m:t>𝑥</m:t>
                    </m:r>
                  </m:oMath>
                </a14:m>
                <a:r>
                  <a:rPr lang="en-US" dirty="0"/>
                  <a:t> and the dependent variable </a:t>
                </a:r>
                <a14:m>
                  <m:oMath xmlns:m="http://schemas.openxmlformats.org/officeDocument/2006/math">
                    <m:r>
                      <a:rPr lang="en-US" i="1" dirty="0" smtClean="0">
                        <a:latin typeface="Cambria Math" panose="02040503050406030204" pitchFamily="18" charset="0"/>
                      </a:rPr>
                      <m:t>𝑦</m:t>
                    </m:r>
                  </m:oMath>
                </a14:m>
                <a:r>
                  <a:rPr lang="en-US" dirty="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24000"/>
                <a:ext cx="8229600" cy="3886200"/>
              </a:xfrm>
              <a:blipFill rotWithShape="0">
                <a:blip r:embed="rId2"/>
                <a:stretch>
                  <a:fillRect l="-963" t="-2038" r="-1926"/>
                </a:stretch>
              </a:blipFill>
            </p:spPr>
            <p:txBody>
              <a:bodyPr/>
              <a:lstStyle/>
              <a:p>
                <a:r>
                  <a:rPr lang="en-US">
                    <a:noFill/>
                  </a:rPr>
                  <a:t> </a:t>
                </a:r>
              </a:p>
            </p:txBody>
          </p:sp>
        </mc:Fallback>
      </mc:AlternateContent>
    </p:spTree>
    <p:extLst>
      <p:ext uri="{BB962C8B-B14F-4D97-AF65-F5344CB8AC3E}">
        <p14:creationId xmlns:p14="http://schemas.microsoft.com/office/powerpoint/2010/main" val="1750244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431800"/>
            <a:ext cx="8229600" cy="990600"/>
          </a:xfrm>
        </p:spPr>
        <p:txBody>
          <a:bodyPr>
            <a:normAutofit fontScale="90000"/>
          </a:bodyPr>
          <a:lstStyle/>
          <a:p>
            <a:pPr eaLnBrk="1" hangingPunct="1"/>
            <a:r>
              <a:rPr lang="en-US" sz="3600" dirty="0" smtClean="0"/>
              <a:t>Correlation visually </a:t>
            </a:r>
            <a:r>
              <a:rPr lang="en-US" sz="3200" dirty="0" smtClean="0"/>
              <a:t>(does a relationship exist, and if so, what is the strength?)</a:t>
            </a:r>
          </a:p>
        </p:txBody>
      </p:sp>
      <p:pic>
        <p:nvPicPr>
          <p:cNvPr id="5530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74676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838200" y="3352800"/>
            <a:ext cx="9144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11" name="Rectangle 10"/>
          <p:cNvSpPr>
            <a:spLocks noChangeArrowheads="1"/>
          </p:cNvSpPr>
          <p:nvPr/>
        </p:nvSpPr>
        <p:spPr bwMode="auto">
          <a:xfrm>
            <a:off x="3505200" y="3352800"/>
            <a:ext cx="9144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12" name="Rectangle 11"/>
          <p:cNvSpPr>
            <a:spLocks noChangeArrowheads="1"/>
          </p:cNvSpPr>
          <p:nvPr/>
        </p:nvSpPr>
        <p:spPr bwMode="auto">
          <a:xfrm>
            <a:off x="6019800" y="3429000"/>
            <a:ext cx="9144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13" name="Rectangle 12"/>
          <p:cNvSpPr>
            <a:spLocks noChangeArrowheads="1"/>
          </p:cNvSpPr>
          <p:nvPr/>
        </p:nvSpPr>
        <p:spPr bwMode="auto">
          <a:xfrm>
            <a:off x="838200" y="6019800"/>
            <a:ext cx="9144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14" name="Rectangle 13"/>
          <p:cNvSpPr>
            <a:spLocks noChangeArrowheads="1"/>
          </p:cNvSpPr>
          <p:nvPr/>
        </p:nvSpPr>
        <p:spPr bwMode="auto">
          <a:xfrm>
            <a:off x="3505200" y="5943600"/>
            <a:ext cx="9144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15" name="Rectangle 14"/>
          <p:cNvSpPr>
            <a:spLocks noChangeArrowheads="1"/>
          </p:cNvSpPr>
          <p:nvPr/>
        </p:nvSpPr>
        <p:spPr bwMode="auto">
          <a:xfrm>
            <a:off x="6096000" y="6019800"/>
            <a:ext cx="9144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1060790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676400"/>
            <a:ext cx="5316905" cy="3325050"/>
          </a:xfrm>
        </p:spPr>
      </p:pic>
      <p:sp>
        <p:nvSpPr>
          <p:cNvPr id="7" name="TextBox 6"/>
          <p:cNvSpPr txBox="1"/>
          <p:nvPr/>
        </p:nvSpPr>
        <p:spPr>
          <a:xfrm>
            <a:off x="609600" y="667434"/>
            <a:ext cx="6705600" cy="923330"/>
          </a:xfrm>
          <a:prstGeom prst="rect">
            <a:avLst/>
          </a:prstGeom>
          <a:noFill/>
        </p:spPr>
        <p:txBody>
          <a:bodyPr wrap="square" rtlCol="0">
            <a:spAutoFit/>
          </a:bodyPr>
          <a:lstStyle/>
          <a:p>
            <a:r>
              <a:rPr lang="en-US" dirty="0" smtClean="0"/>
              <a:t>All of the previous examples suggest linear (straight line) relationships. There are other types of relationships like the one below.  </a:t>
            </a:r>
            <a:endParaRPr lang="en-US" dirty="0"/>
          </a:p>
        </p:txBody>
      </p:sp>
      <p:sp>
        <p:nvSpPr>
          <p:cNvPr id="8" name="TextBox 7"/>
          <p:cNvSpPr txBox="1"/>
          <p:nvPr/>
        </p:nvSpPr>
        <p:spPr>
          <a:xfrm>
            <a:off x="1447800" y="5105400"/>
            <a:ext cx="5486400" cy="369332"/>
          </a:xfrm>
          <a:prstGeom prst="rect">
            <a:avLst/>
          </a:prstGeom>
          <a:noFill/>
        </p:spPr>
        <p:txBody>
          <a:bodyPr wrap="square" rtlCol="0">
            <a:spAutoFit/>
          </a:bodyPr>
          <a:lstStyle/>
          <a:p>
            <a:r>
              <a:rPr lang="en-US" b="1" dirty="0" smtClean="0"/>
              <a:t>A curvilinear relationship</a:t>
            </a:r>
            <a:endParaRPr lang="en-US" b="1" dirty="0"/>
          </a:p>
        </p:txBody>
      </p:sp>
      <p:sp>
        <p:nvSpPr>
          <p:cNvPr id="9" name="TextBox 8"/>
          <p:cNvSpPr txBox="1"/>
          <p:nvPr/>
        </p:nvSpPr>
        <p:spPr>
          <a:xfrm>
            <a:off x="609600" y="5602069"/>
            <a:ext cx="7467600" cy="646331"/>
          </a:xfrm>
          <a:prstGeom prst="rect">
            <a:avLst/>
          </a:prstGeom>
          <a:noFill/>
        </p:spPr>
        <p:txBody>
          <a:bodyPr wrap="square" rtlCol="0">
            <a:spAutoFit/>
          </a:bodyPr>
          <a:lstStyle/>
          <a:p>
            <a:r>
              <a:rPr lang="en-US" dirty="0" smtClean="0"/>
              <a:t>Although methods for analyzing non-linear relationships are beyond the scope of this class, many of the same principles apply.  </a:t>
            </a:r>
            <a:endParaRPr lang="en-US" dirty="0"/>
          </a:p>
        </p:txBody>
      </p:sp>
    </p:spTree>
    <p:extLst>
      <p:ext uri="{BB962C8B-B14F-4D97-AF65-F5344CB8AC3E}">
        <p14:creationId xmlns:p14="http://schemas.microsoft.com/office/powerpoint/2010/main" val="2618525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533400"/>
            <a:ext cx="8153400" cy="646331"/>
          </a:xfrm>
          <a:prstGeom prst="rect">
            <a:avLst/>
          </a:prstGeom>
          <a:noFill/>
        </p:spPr>
        <p:txBody>
          <a:bodyPr wrap="square" rtlCol="0">
            <a:spAutoFit/>
          </a:bodyPr>
          <a:lstStyle/>
          <a:p>
            <a:r>
              <a:rPr lang="en-US" dirty="0" smtClean="0"/>
              <a:t>Furthermore, sometimes you will find that there is no discernible pattern as shown in the example below.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125" y="1509712"/>
            <a:ext cx="6381750" cy="3838575"/>
          </a:xfrm>
          <a:prstGeom prst="rect">
            <a:avLst/>
          </a:prstGeom>
        </p:spPr>
      </p:pic>
    </p:spTree>
    <p:extLst>
      <p:ext uri="{BB962C8B-B14F-4D97-AF65-F5344CB8AC3E}">
        <p14:creationId xmlns:p14="http://schemas.microsoft.com/office/powerpoint/2010/main" val="3155991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171450"/>
            <a:ext cx="8229600" cy="685800"/>
          </a:xfrm>
        </p:spPr>
        <p:txBody>
          <a:bodyPr/>
          <a:lstStyle/>
          <a:p>
            <a:pPr eaLnBrk="1" hangingPunct="1"/>
            <a:r>
              <a:rPr lang="en-US" sz="3600" dirty="0" smtClean="0"/>
              <a:t>Example: Car Rental Companies</a:t>
            </a:r>
          </a:p>
        </p:txBody>
      </p:sp>
      <mc:AlternateContent xmlns:mc="http://schemas.openxmlformats.org/markup-compatibility/2006" xmlns:a14="http://schemas.microsoft.com/office/drawing/2010/main">
        <mc:Choice Requires="a14">
          <p:sp>
            <p:nvSpPr>
              <p:cNvPr id="28675" name="Rectangle 3"/>
              <p:cNvSpPr>
                <a:spLocks noGrp="1" noChangeArrowheads="1"/>
              </p:cNvSpPr>
              <p:nvPr>
                <p:ph idx="1"/>
              </p:nvPr>
            </p:nvSpPr>
            <p:spPr>
              <a:xfrm>
                <a:off x="762000" y="857250"/>
                <a:ext cx="8077200" cy="5105400"/>
              </a:xfrm>
            </p:spPr>
            <p:txBody>
              <a:bodyPr>
                <a:normAutofit fontScale="92500" lnSpcReduction="20000"/>
              </a:bodyPr>
              <a:lstStyle/>
              <a:p>
                <a:pPr marL="0" indent="0">
                  <a:buFont typeface="Wingdings" pitchFamily="2" charset="2"/>
                  <a:buNone/>
                  <a:defRPr/>
                </a:pPr>
                <a:r>
                  <a:rPr lang="en-US" sz="2400" dirty="0" smtClean="0"/>
                  <a:t>Construct a scatter plot for the data shown for car rental companies in the United States for a recent year.</a:t>
                </a:r>
              </a:p>
              <a:p>
                <a:pPr marL="0" indent="0">
                  <a:buFont typeface="Wingdings" pitchFamily="2" charset="2"/>
                  <a:buNone/>
                  <a:defRPr/>
                </a:pPr>
                <a:endParaRPr lang="en-US" sz="2400" dirty="0" smtClean="0"/>
              </a:p>
              <a:p>
                <a:pPr marL="0" indent="0">
                  <a:buFont typeface="Wingdings" pitchFamily="2" charset="2"/>
                  <a:buNone/>
                  <a:defRPr/>
                </a:pPr>
                <a:endParaRPr lang="en-US" sz="2400" dirty="0" smtClean="0"/>
              </a:p>
              <a:p>
                <a:pPr marL="0" indent="0">
                  <a:buFont typeface="Wingdings" pitchFamily="2" charset="2"/>
                  <a:buNone/>
                  <a:defRPr/>
                </a:pPr>
                <a:endParaRPr lang="en-US" sz="2400" dirty="0" smtClean="0"/>
              </a:p>
              <a:p>
                <a:pPr marL="0" indent="0">
                  <a:buFont typeface="Wingdings" pitchFamily="2" charset="2"/>
                  <a:buNone/>
                  <a:defRPr/>
                </a:pPr>
                <a:endParaRPr lang="en-US" sz="2400" dirty="0" smtClean="0"/>
              </a:p>
              <a:p>
                <a:pPr marL="0" indent="0">
                  <a:buFont typeface="Wingdings" pitchFamily="2" charset="2"/>
                  <a:buNone/>
                  <a:defRPr/>
                </a:pPr>
                <a:endParaRPr lang="en-US" sz="2400" dirty="0" smtClean="0"/>
              </a:p>
              <a:p>
                <a:pPr marL="0" indent="0">
                  <a:buFont typeface="Wingdings" pitchFamily="2" charset="2"/>
                  <a:buNone/>
                  <a:defRPr/>
                </a:pPr>
                <a:endParaRPr lang="en-US" sz="2400" dirty="0" smtClean="0"/>
              </a:p>
              <a:p>
                <a:pPr marL="0" indent="0">
                  <a:buNone/>
                </a:pPr>
                <a:r>
                  <a:rPr lang="en-US" sz="2400" b="1" u="sng" dirty="0" smtClean="0"/>
                  <a:t>We will answer the following questions about the correlation between the two variables</a:t>
                </a:r>
                <a:r>
                  <a:rPr lang="en-US" sz="2400" dirty="0" smtClean="0"/>
                  <a:t>:</a:t>
                </a:r>
                <a:endParaRPr lang="en-US" sz="2400" dirty="0"/>
              </a:p>
              <a:p>
                <a:pPr marL="0" indent="0">
                  <a:buNone/>
                </a:pPr>
                <a:r>
                  <a:rPr lang="en-US" sz="2000" dirty="0"/>
                  <a:t>What is the correlation coefficient, </a:t>
                </a:r>
                <a14:m>
                  <m:oMath xmlns:m="http://schemas.openxmlformats.org/officeDocument/2006/math">
                    <m:r>
                      <a:rPr lang="en-US" sz="2000" i="1" dirty="0" smtClean="0">
                        <a:latin typeface="Cambria Math" panose="02040503050406030204" pitchFamily="18" charset="0"/>
                      </a:rPr>
                      <m:t>𝑟</m:t>
                    </m:r>
                  </m:oMath>
                </a14:m>
                <a:r>
                  <a:rPr lang="en-US" sz="2000" dirty="0"/>
                  <a:t>, rounded to 3 decimal places?</a:t>
                </a:r>
              </a:p>
              <a:p>
                <a:pPr marL="0" indent="0">
                  <a:buNone/>
                </a:pPr>
                <a:r>
                  <a:rPr lang="en-US" sz="2000" dirty="0" smtClean="0"/>
                  <a:t>Is the relationship positive or negative?</a:t>
                </a:r>
                <a:endParaRPr lang="en-US" sz="2000" dirty="0"/>
              </a:p>
              <a:p>
                <a:pPr marL="0" indent="0">
                  <a:buNone/>
                </a:pPr>
                <a:r>
                  <a:rPr lang="en-US" sz="2000" dirty="0"/>
                  <a:t>What is the strength of the relationship?</a:t>
                </a:r>
              </a:p>
              <a:p>
                <a:pPr marL="0" indent="0">
                  <a:buFont typeface="Wingdings" pitchFamily="2" charset="2"/>
                  <a:buNone/>
                  <a:defRPr/>
                </a:pPr>
                <a:endParaRPr lang="en-US" sz="2400" dirty="0" smtClean="0"/>
              </a:p>
            </p:txBody>
          </p:sp>
        </mc:Choice>
        <mc:Fallback xmlns="">
          <p:sp>
            <p:nvSpPr>
              <p:cNvPr id="28675" name="Rectangle 3"/>
              <p:cNvSpPr>
                <a:spLocks noGrp="1" noRot="1" noChangeAspect="1" noMove="1" noResize="1" noEditPoints="1" noAdjustHandles="1" noChangeArrowheads="1" noChangeShapeType="1" noTextEdit="1"/>
              </p:cNvSpPr>
              <p:nvPr>
                <p:ph idx="1"/>
              </p:nvPr>
            </p:nvSpPr>
            <p:spPr>
              <a:xfrm>
                <a:off x="762000" y="857250"/>
                <a:ext cx="8077200" cy="5105400"/>
              </a:xfrm>
              <a:blipFill rotWithShape="0">
                <a:blip r:embed="rId3"/>
                <a:stretch>
                  <a:fillRect l="-981" t="-3943" r="-679"/>
                </a:stretch>
              </a:blipFill>
            </p:spPr>
            <p:txBody>
              <a:bodyPr/>
              <a:lstStyle/>
              <a:p>
                <a:r>
                  <a:rPr lang="en-US">
                    <a:noFill/>
                  </a:rPr>
                  <a:t> </a:t>
                </a:r>
              </a:p>
            </p:txBody>
          </p:sp>
        </mc:Fallback>
      </mc:AlternateContent>
      <p:sp>
        <p:nvSpPr>
          <p:cNvPr id="7" name="Slide Number Placeholder 4"/>
          <p:cNvSpPr>
            <a:spLocks noGrp="1"/>
          </p:cNvSpPr>
          <p:nvPr>
            <p:ph type="sldNum" sz="quarter" idx="12"/>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17</a:t>
            </a:fld>
            <a:endParaRPr lang="en-US" dirty="0" smtClean="0">
              <a:solidFill>
                <a:srgbClr val="000000"/>
              </a:solidFill>
              <a:latin typeface="Arial Black" pitchFamily="34" charset="0"/>
            </a:endParaRPr>
          </a:p>
        </p:txBody>
      </p:sp>
      <p:pic>
        <p:nvPicPr>
          <p:cNvPr id="4506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466850"/>
            <a:ext cx="74009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646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5562600" cy="3886200"/>
          </a:xfrm>
        </p:spPr>
        <p:txBody>
          <a:bodyPr/>
          <a:lstStyle/>
          <a:p>
            <a:pPr>
              <a:buNone/>
              <a:defRPr/>
            </a:pPr>
            <a:r>
              <a:rPr lang="en-US" b="1" dirty="0"/>
              <a:t>Step 1:</a:t>
            </a:r>
            <a:r>
              <a:rPr lang="en-US" dirty="0"/>
              <a:t> </a:t>
            </a:r>
            <a:r>
              <a:rPr lang="en-US" dirty="0" smtClean="0"/>
              <a:t>Using the spreadsheet view in GeoGebra</a:t>
            </a:r>
            <a:r>
              <a:rPr lang="en-US" dirty="0"/>
              <a:t> </a:t>
            </a:r>
            <a:r>
              <a:rPr lang="en-US" dirty="0" smtClean="0"/>
              <a:t>type the values </a:t>
            </a:r>
            <a:r>
              <a:rPr lang="en-US" dirty="0"/>
              <a:t>in columns A and </a:t>
            </a:r>
            <a:r>
              <a:rPr lang="en-US" dirty="0" smtClean="0"/>
              <a:t>B. (independent variable, x, goes in the first column and the dependent variable, y,  goes in the second column. </a:t>
            </a:r>
            <a:endParaRPr lang="en-US" dirty="0"/>
          </a:p>
          <a:p>
            <a:pPr>
              <a:buNone/>
              <a:defRPr/>
            </a:pPr>
            <a:r>
              <a:rPr lang="en-US" b="1" dirty="0"/>
              <a:t>Step 2:</a:t>
            </a:r>
            <a:r>
              <a:rPr lang="en-US" dirty="0"/>
              <a:t> </a:t>
            </a:r>
            <a:r>
              <a:rPr lang="en-US" dirty="0" smtClean="0"/>
              <a:t>Highlight both columns and select the “Two Variable Regression Analysis” tool. </a:t>
            </a:r>
            <a:endParaRPr lang="en-US" dirty="0"/>
          </a:p>
          <a:p>
            <a:endParaRPr lang="en-US" dirty="0"/>
          </a:p>
        </p:txBody>
      </p:sp>
      <p:pic>
        <p:nvPicPr>
          <p:cNvPr id="6" name="Picture 5"/>
          <p:cNvPicPr>
            <a:picLocks noChangeAspect="1"/>
          </p:cNvPicPr>
          <p:nvPr/>
        </p:nvPicPr>
        <p:blipFill>
          <a:blip r:embed="rId2"/>
          <a:stretch>
            <a:fillRect/>
          </a:stretch>
        </p:blipFill>
        <p:spPr>
          <a:xfrm>
            <a:off x="5943600" y="1066800"/>
            <a:ext cx="2794000" cy="4191000"/>
          </a:xfrm>
          <a:prstGeom prst="rect">
            <a:avLst/>
          </a:prstGeom>
        </p:spPr>
      </p:pic>
    </p:spTree>
    <p:extLst>
      <p:ext uri="{BB962C8B-B14F-4D97-AF65-F5344CB8AC3E}">
        <p14:creationId xmlns:p14="http://schemas.microsoft.com/office/powerpoint/2010/main" val="3824460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5198359" y="609600"/>
            <a:ext cx="3810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buFont typeface="Wingdings" pitchFamily="2" charset="2"/>
              <a:buNone/>
              <a:defRPr/>
            </a:pPr>
            <a:r>
              <a:rPr lang="en-US" b="1" kern="0" dirty="0" smtClean="0"/>
              <a:t>Step 3:</a:t>
            </a:r>
            <a:r>
              <a:rPr lang="en-US" kern="0" dirty="0" smtClean="0"/>
              <a:t> Click on the show statistics button.</a:t>
            </a:r>
          </a:p>
          <a:p>
            <a:pPr marL="0" indent="0">
              <a:buNone/>
            </a:pPr>
            <a:endParaRPr lang="en-US" kern="0" dirty="0"/>
          </a:p>
        </p:txBody>
      </p:sp>
      <p:pic>
        <p:nvPicPr>
          <p:cNvPr id="8" name="Picture 7"/>
          <p:cNvPicPr>
            <a:picLocks noChangeAspect="1"/>
          </p:cNvPicPr>
          <p:nvPr/>
        </p:nvPicPr>
        <p:blipFill>
          <a:blip r:embed="rId2"/>
          <a:stretch>
            <a:fillRect/>
          </a:stretch>
        </p:blipFill>
        <p:spPr>
          <a:xfrm>
            <a:off x="228601" y="609601"/>
            <a:ext cx="4267199" cy="4258544"/>
          </a:xfrm>
          <a:prstGeom prst="rect">
            <a:avLst/>
          </a:prstGeom>
        </p:spPr>
      </p:pic>
      <p:sp>
        <p:nvSpPr>
          <p:cNvPr id="9" name="Oval 8"/>
          <p:cNvSpPr/>
          <p:nvPr/>
        </p:nvSpPr>
        <p:spPr bwMode="auto">
          <a:xfrm>
            <a:off x="533400" y="1219200"/>
            <a:ext cx="5334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533400" y="4892258"/>
            <a:ext cx="7391400" cy="1646605"/>
          </a:xfrm>
          <a:prstGeom prst="rect">
            <a:avLst/>
          </a:prstGeom>
          <a:noFill/>
        </p:spPr>
        <p:txBody>
          <a:bodyPr wrap="square" rtlCol="0">
            <a:spAutoFit/>
          </a:bodyPr>
          <a:lstStyle/>
          <a:p>
            <a:pPr>
              <a:lnSpc>
                <a:spcPct val="150000"/>
              </a:lnSpc>
            </a:pPr>
            <a:r>
              <a:rPr lang="en-US" b="1" u="sng" dirty="0" smtClean="0"/>
              <a:t>Questions</a:t>
            </a:r>
            <a:r>
              <a:rPr lang="en-US" dirty="0" smtClean="0"/>
              <a:t>:</a:t>
            </a:r>
          </a:p>
          <a:p>
            <a:pPr>
              <a:lnSpc>
                <a:spcPct val="150000"/>
              </a:lnSpc>
            </a:pPr>
            <a:r>
              <a:rPr lang="en-US" dirty="0" smtClean="0"/>
              <a:t>What is the correlation coefficient, r, rounded to 3 decimal places?</a:t>
            </a:r>
          </a:p>
          <a:p>
            <a:r>
              <a:rPr lang="en-US" dirty="0"/>
              <a:t>Is the relationship positive or negative?</a:t>
            </a:r>
          </a:p>
          <a:p>
            <a:pPr>
              <a:lnSpc>
                <a:spcPct val="150000"/>
              </a:lnSpc>
            </a:pPr>
            <a:r>
              <a:rPr lang="en-US" dirty="0" smtClean="0"/>
              <a:t>What is the strength of the relationship?</a:t>
            </a:r>
            <a:endParaRPr lang="en-US" dirty="0"/>
          </a:p>
        </p:txBody>
      </p:sp>
    </p:spTree>
    <p:extLst>
      <p:ext uri="{BB962C8B-B14F-4D97-AF65-F5344CB8AC3E}">
        <p14:creationId xmlns:p14="http://schemas.microsoft.com/office/powerpoint/2010/main" val="1327316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533400" y="304800"/>
            <a:ext cx="8001000" cy="4953000"/>
          </a:xfrm>
        </p:spPr>
        <p:txBody>
          <a:bodyPr/>
          <a:lstStyle/>
          <a:p>
            <a:r>
              <a:rPr lang="en-US" dirty="0" smtClean="0"/>
              <a:t>Thus far we’ve used inferential statistics to make observations about a population parameter based on sample statistics. </a:t>
            </a:r>
            <a:endParaRPr lang="en-US" dirty="0"/>
          </a:p>
          <a:p>
            <a:pPr lvl="2"/>
            <a:r>
              <a:rPr lang="en-US" dirty="0" smtClean="0"/>
              <a:t>“One can say with 99% confidence that the average high temperature in Toppenish during the month of July is between 86° and 99° Fahrenheit. </a:t>
            </a:r>
          </a:p>
          <a:p>
            <a:pPr lvl="2"/>
            <a:r>
              <a:rPr lang="en-US" dirty="0" smtClean="0"/>
              <a:t>“There is enough evidence to support the claim that the average foot-long Subway sandwich is 11 inches”.  </a:t>
            </a:r>
            <a:endParaRPr lang="en-US" dirty="0"/>
          </a:p>
          <a:p>
            <a:r>
              <a:rPr lang="en-US" dirty="0" smtClean="0"/>
              <a:t>Now we will use inferential statistics to determine whether a relationship between two or more quantitative variables exists.</a:t>
            </a:r>
          </a:p>
        </p:txBody>
      </p:sp>
    </p:spTree>
    <p:extLst>
      <p:ext uri="{BB962C8B-B14F-4D97-AF65-F5344CB8AC3E}">
        <p14:creationId xmlns:p14="http://schemas.microsoft.com/office/powerpoint/2010/main" val="3483336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04800" y="228600"/>
            <a:ext cx="8229600" cy="990600"/>
          </a:xfrm>
        </p:spPr>
        <p:txBody>
          <a:bodyPr/>
          <a:lstStyle/>
          <a:p>
            <a:pPr eaLnBrk="1" hangingPunct="1"/>
            <a:r>
              <a:rPr lang="en-US" sz="4000" dirty="0" smtClean="0"/>
              <a:t>Regression lines</a:t>
            </a:r>
          </a:p>
        </p:txBody>
      </p:sp>
      <p:sp>
        <p:nvSpPr>
          <p:cNvPr id="8195" name="Rectangle 3"/>
          <p:cNvSpPr>
            <a:spLocks noGrp="1" noChangeArrowheads="1"/>
          </p:cNvSpPr>
          <p:nvPr>
            <p:ph idx="1"/>
          </p:nvPr>
        </p:nvSpPr>
        <p:spPr>
          <a:xfrm>
            <a:off x="419100" y="1066800"/>
            <a:ext cx="8001000" cy="1981200"/>
          </a:xfrm>
        </p:spPr>
        <p:txBody>
          <a:bodyPr/>
          <a:lstStyle/>
          <a:p>
            <a:pPr>
              <a:defRPr/>
            </a:pPr>
            <a:r>
              <a:rPr lang="en-US" dirty="0" smtClean="0"/>
              <a:t>Now we will determine the equation of the </a:t>
            </a:r>
            <a:r>
              <a:rPr lang="en-US" b="1" dirty="0" smtClean="0">
                <a:solidFill>
                  <a:srgbClr val="000099"/>
                </a:solidFill>
                <a:effectLst>
                  <a:outerShdw blurRad="38100" dist="38100" dir="2700000" algn="tl">
                    <a:srgbClr val="000000">
                      <a:alpha val="43137"/>
                    </a:srgbClr>
                  </a:outerShdw>
                </a:effectLst>
              </a:rPr>
              <a:t>regression line </a:t>
            </a:r>
            <a:r>
              <a:rPr lang="en-US" dirty="0" smtClean="0"/>
              <a:t>which is the data’s line of best fit.</a:t>
            </a:r>
          </a:p>
          <a:p>
            <a:pPr lvl="2">
              <a:defRPr/>
            </a:pPr>
            <a:r>
              <a:rPr lang="en-US" dirty="0" smtClean="0"/>
              <a:t>It is important to note that in the absence of a correlation between the two variables, a model would have no practical application.</a:t>
            </a:r>
          </a:p>
          <a:p>
            <a:pPr marL="457200" lvl="1" indent="0">
              <a:buNone/>
              <a:defRPr/>
            </a:pPr>
            <a:endParaRPr lang="en-US" dirty="0" smtClean="0"/>
          </a:p>
        </p:txBody>
      </p:sp>
      <p:pic>
        <p:nvPicPr>
          <p:cNvPr id="491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3733800"/>
            <a:ext cx="4838700" cy="3019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235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114300"/>
            <a:ext cx="8229600" cy="990600"/>
          </a:xfrm>
        </p:spPr>
        <p:txBody>
          <a:bodyPr/>
          <a:lstStyle/>
          <a:p>
            <a:pPr eaLnBrk="1" hangingPunct="1"/>
            <a:r>
              <a:rPr lang="en-US" sz="4000" dirty="0" smtClean="0"/>
              <a:t>Regression</a:t>
            </a:r>
          </a:p>
        </p:txBody>
      </p:sp>
      <p:pic>
        <p:nvPicPr>
          <p:cNvPr id="88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743200"/>
            <a:ext cx="601980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bwMode="auto">
          <a:xfrm>
            <a:off x="685800" y="914400"/>
            <a:ext cx="8001000" cy="1524000"/>
          </a:xfrm>
          <a:prstGeom prst="rect">
            <a:avLst/>
          </a:prstGeom>
          <a:noFill/>
          <a:ln w="9525">
            <a:noFill/>
            <a:miter lim="800000"/>
            <a:headEnd/>
            <a:tailEnd/>
          </a:ln>
        </p:spPr>
        <p:txBody>
          <a:bodyPr/>
          <a:lstStyle/>
          <a:p>
            <a:pPr marL="342900" indent="-342900" eaLnBrk="0" fontAlgn="base" hangingPunct="0">
              <a:spcBef>
                <a:spcPct val="20000"/>
              </a:spcBef>
              <a:spcAft>
                <a:spcPct val="0"/>
              </a:spcAft>
              <a:buClr>
                <a:srgbClr val="00007D"/>
              </a:buClr>
              <a:buSzPct val="75000"/>
              <a:buFont typeface="Wingdings" pitchFamily="2" charset="2"/>
              <a:buChar char="n"/>
              <a:defRPr/>
            </a:pPr>
            <a:r>
              <a:rPr lang="en-US" sz="3200" b="1" kern="0" dirty="0">
                <a:solidFill>
                  <a:srgbClr val="000099"/>
                </a:solidFill>
                <a:effectLst>
                  <a:outerShdw blurRad="38100" dist="38100" dir="2700000" algn="tl">
                    <a:srgbClr val="000000">
                      <a:alpha val="43137"/>
                    </a:srgbClr>
                  </a:outerShdw>
                </a:effectLst>
              </a:rPr>
              <a:t>Best fit </a:t>
            </a:r>
            <a:r>
              <a:rPr lang="en-US" sz="3200" kern="0" dirty="0">
                <a:solidFill>
                  <a:srgbClr val="000000"/>
                </a:solidFill>
              </a:rPr>
              <a:t>means that the sum of the squares of the vertical distance from each point to the line is </a:t>
            </a:r>
            <a:r>
              <a:rPr lang="en-US" sz="3200" kern="0" dirty="0" smtClean="0">
                <a:solidFill>
                  <a:srgbClr val="000000"/>
                </a:solidFill>
              </a:rPr>
              <a:t>minimized.</a:t>
            </a:r>
            <a:endParaRPr lang="en-US" sz="3200" kern="0" dirty="0">
              <a:solidFill>
                <a:srgbClr val="000000"/>
              </a:solidFill>
            </a:endParaRPr>
          </a:p>
        </p:txBody>
      </p:sp>
      <p:sp>
        <p:nvSpPr>
          <p:cNvPr id="2" name="Rectangle 1"/>
          <p:cNvSpPr/>
          <p:nvPr/>
        </p:nvSpPr>
        <p:spPr>
          <a:xfrm>
            <a:off x="304800" y="6073775"/>
            <a:ext cx="4572000" cy="646331"/>
          </a:xfrm>
          <a:prstGeom prst="rect">
            <a:avLst/>
          </a:prstGeom>
        </p:spPr>
        <p:txBody>
          <a:bodyPr>
            <a:spAutoFit/>
          </a:bodyPr>
          <a:lstStyle/>
          <a:p>
            <a:r>
              <a:rPr lang="en-US" dirty="0"/>
              <a:t>Least squares demo: https://www.geogebra.org/m/dlsxY1uX</a:t>
            </a:r>
          </a:p>
        </p:txBody>
      </p:sp>
    </p:spTree>
    <p:extLst>
      <p:ext uri="{BB962C8B-B14F-4D97-AF65-F5344CB8AC3E}">
        <p14:creationId xmlns:p14="http://schemas.microsoft.com/office/powerpoint/2010/main" val="681902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381000" y="923131"/>
            <a:ext cx="4191000" cy="990600"/>
          </a:xfrm>
        </p:spPr>
        <p:txBody>
          <a:bodyPr>
            <a:normAutofit fontScale="90000"/>
          </a:bodyPr>
          <a:lstStyle/>
          <a:p>
            <a:pPr eaLnBrk="1" hangingPunct="1"/>
            <a:r>
              <a:rPr lang="en-US" sz="4000" dirty="0" smtClean="0"/>
              <a:t>Regression Line</a:t>
            </a:r>
          </a:p>
        </p:txBody>
      </p:sp>
      <p:graphicFrame>
        <p:nvGraphicFramePr>
          <p:cNvPr id="8" name="Object 3"/>
          <p:cNvGraphicFramePr>
            <a:graphicFrameLocks noChangeAspect="1"/>
          </p:cNvGraphicFramePr>
          <p:nvPr>
            <p:extLst>
              <p:ext uri="{D42A27DB-BD31-4B8C-83A1-F6EECF244321}">
                <p14:modId xmlns:p14="http://schemas.microsoft.com/office/powerpoint/2010/main" val="2150190587"/>
              </p:ext>
            </p:extLst>
          </p:nvPr>
        </p:nvGraphicFramePr>
        <p:xfrm>
          <a:off x="4343400" y="1069974"/>
          <a:ext cx="2566988" cy="696913"/>
        </p:xfrm>
        <a:graphic>
          <a:graphicData uri="http://schemas.openxmlformats.org/presentationml/2006/ole">
            <mc:AlternateContent xmlns:mc="http://schemas.openxmlformats.org/markup-compatibility/2006">
              <mc:Choice xmlns:v="urn:schemas-microsoft-com:vml" Requires="v">
                <p:oleObj spid="_x0000_s151724" name="Equation" r:id="rId3" imgW="685800" imgH="203040" progId="Equation.DSMT4">
                  <p:embed/>
                </p:oleObj>
              </mc:Choice>
              <mc:Fallback>
                <p:oleObj name="Equation" r:id="rId3" imgW="68580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069974"/>
                        <a:ext cx="2566988" cy="69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3"/>
          <p:cNvGraphicFramePr>
            <a:graphicFrameLocks noChangeAspect="1"/>
          </p:cNvGraphicFramePr>
          <p:nvPr>
            <p:extLst>
              <p:ext uri="{D42A27DB-BD31-4B8C-83A1-F6EECF244321}">
                <p14:modId xmlns:p14="http://schemas.microsoft.com/office/powerpoint/2010/main" val="3814241441"/>
              </p:ext>
            </p:extLst>
          </p:nvPr>
        </p:nvGraphicFramePr>
        <p:xfrm>
          <a:off x="1524000" y="2286000"/>
          <a:ext cx="6721475" cy="4349750"/>
        </p:xfrm>
        <a:graphic>
          <a:graphicData uri="http://schemas.openxmlformats.org/presentationml/2006/ole">
            <mc:AlternateContent xmlns:mc="http://schemas.openxmlformats.org/markup-compatibility/2006">
              <mc:Choice xmlns:v="urn:schemas-microsoft-com:vml" Requires="v">
                <p:oleObj spid="_x0000_s151725" name="Equation" r:id="rId5" imgW="2577960" imgH="1815840" progId="Equation.DSMT4">
                  <p:embed/>
                </p:oleObj>
              </mc:Choice>
              <mc:Fallback>
                <p:oleObj name="Equation" r:id="rId5" imgW="2577960" imgH="18158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286000"/>
                        <a:ext cx="6721475" cy="434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02526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53" y="4567237"/>
            <a:ext cx="6554867" cy="1524000"/>
          </a:xfrm>
        </p:spPr>
        <p:txBody>
          <a:bodyPr>
            <a:normAutofit fontScale="90000"/>
          </a:bodyPr>
          <a:lstStyle/>
          <a:p>
            <a:r>
              <a:rPr lang="en-US" dirty="0" smtClean="0"/>
              <a:t>Finding the regression line and linear regression model. </a:t>
            </a:r>
            <a:endParaRPr lang="en-US" dirty="0"/>
          </a:p>
        </p:txBody>
      </p:sp>
      <p:sp>
        <p:nvSpPr>
          <p:cNvPr id="6" name="Content Placeholder 2"/>
          <p:cNvSpPr txBox="1">
            <a:spLocks/>
          </p:cNvSpPr>
          <p:nvPr/>
        </p:nvSpPr>
        <p:spPr bwMode="auto">
          <a:xfrm>
            <a:off x="5355220" y="1981199"/>
            <a:ext cx="3810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buFont typeface="Wingdings" pitchFamily="2" charset="2"/>
              <a:buNone/>
              <a:defRPr/>
            </a:pPr>
            <a:r>
              <a:rPr lang="en-US" b="1" kern="0" dirty="0" smtClean="0"/>
              <a:t>Step 4:</a:t>
            </a:r>
            <a:r>
              <a:rPr lang="en-US" kern="0" dirty="0" smtClean="0"/>
              <a:t> Click on the regression model button and choose linear.</a:t>
            </a:r>
          </a:p>
          <a:p>
            <a:pPr marL="0" indent="0">
              <a:buNone/>
            </a:pPr>
            <a:endParaRPr lang="en-US" kern="0" dirty="0"/>
          </a:p>
        </p:txBody>
      </p:sp>
      <p:pic>
        <p:nvPicPr>
          <p:cNvPr id="8" name="Picture 7"/>
          <p:cNvPicPr>
            <a:picLocks noChangeAspect="1"/>
          </p:cNvPicPr>
          <p:nvPr/>
        </p:nvPicPr>
        <p:blipFill>
          <a:blip r:embed="rId2"/>
          <a:stretch>
            <a:fillRect/>
          </a:stretch>
        </p:blipFill>
        <p:spPr>
          <a:xfrm>
            <a:off x="533400" y="76200"/>
            <a:ext cx="4743450" cy="4714875"/>
          </a:xfrm>
          <a:prstGeom prst="rect">
            <a:avLst/>
          </a:prstGeom>
        </p:spPr>
      </p:pic>
      <p:sp>
        <p:nvSpPr>
          <p:cNvPr id="9" name="Oval 8"/>
          <p:cNvSpPr/>
          <p:nvPr/>
        </p:nvSpPr>
        <p:spPr bwMode="auto">
          <a:xfrm>
            <a:off x="533400" y="4114800"/>
            <a:ext cx="114083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3" name="Picture 2"/>
          <p:cNvPicPr>
            <a:picLocks noChangeAspect="1"/>
          </p:cNvPicPr>
          <p:nvPr/>
        </p:nvPicPr>
        <p:blipFill>
          <a:blip r:embed="rId3"/>
          <a:stretch>
            <a:fillRect/>
          </a:stretch>
        </p:blipFill>
        <p:spPr>
          <a:xfrm>
            <a:off x="5785512" y="5527177"/>
            <a:ext cx="2762250" cy="12138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0363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381000"/>
            <a:ext cx="8229600" cy="990600"/>
          </a:xfrm>
        </p:spPr>
        <p:txBody>
          <a:bodyPr/>
          <a:lstStyle/>
          <a:p>
            <a:pPr eaLnBrk="1" hangingPunct="1"/>
            <a:r>
              <a:rPr lang="en-US" sz="4000" dirty="0" smtClean="0"/>
              <a:t>Using the Regression model</a:t>
            </a:r>
          </a:p>
        </p:txBody>
      </p:sp>
      <p:sp>
        <p:nvSpPr>
          <p:cNvPr id="8195" name="Rectangle 3"/>
          <p:cNvSpPr>
            <a:spLocks noGrp="1" noChangeArrowheads="1"/>
          </p:cNvSpPr>
          <p:nvPr>
            <p:ph idx="1"/>
          </p:nvPr>
        </p:nvSpPr>
        <p:spPr>
          <a:xfrm>
            <a:off x="571500" y="3733800"/>
            <a:ext cx="8001000" cy="2362200"/>
          </a:xfrm>
        </p:spPr>
        <p:txBody>
          <a:bodyPr/>
          <a:lstStyle/>
          <a:p>
            <a:pPr>
              <a:defRPr/>
            </a:pPr>
            <a:r>
              <a:rPr lang="en-US" sz="2400" dirty="0" smtClean="0"/>
              <a:t>Furthermore, for valid predictions, the value of the correlation coefficient </a:t>
            </a:r>
            <a:r>
              <a:rPr lang="en-US" sz="2400" b="1" dirty="0" smtClean="0"/>
              <a:t>must be significant.</a:t>
            </a:r>
          </a:p>
          <a:p>
            <a:pPr>
              <a:defRPr/>
            </a:pPr>
            <a:r>
              <a:rPr lang="en-US" sz="2400" dirty="0" smtClean="0"/>
              <a:t>When</a:t>
            </a:r>
            <a:r>
              <a:rPr lang="en-US" sz="2400" i="1" dirty="0" smtClean="0"/>
              <a:t> r </a:t>
            </a:r>
            <a:r>
              <a:rPr lang="en-US" sz="2400" dirty="0" smtClean="0"/>
              <a:t>is not significantly different from 0, the best predictor of </a:t>
            </a:r>
            <a:r>
              <a:rPr lang="en-US" sz="2400" i="1" dirty="0" smtClean="0"/>
              <a:t>y </a:t>
            </a:r>
            <a:r>
              <a:rPr lang="en-US" sz="2400" dirty="0" smtClean="0"/>
              <a:t>is the mean of the data values of</a:t>
            </a:r>
            <a:r>
              <a:rPr lang="en-US" sz="2400" i="1" dirty="0" smtClean="0"/>
              <a:t> y. </a:t>
            </a:r>
            <a:endParaRPr lang="en-US" sz="2400" dirty="0" smtClean="0"/>
          </a:p>
        </p:txBody>
      </p:sp>
      <p:sp>
        <p:nvSpPr>
          <p:cNvPr id="6" name="Slide Number Placeholder 4"/>
          <p:cNvSpPr>
            <a:spLocks noGrp="1"/>
          </p:cNvSpPr>
          <p:nvPr>
            <p:ph type="sldNum" sz="quarter" idx="12"/>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24</a:t>
            </a:fld>
            <a:endParaRPr lang="en-US" dirty="0" smtClean="0">
              <a:solidFill>
                <a:srgbClr val="000000"/>
              </a:solidFill>
              <a:latin typeface="Arial Black" pitchFamily="34" charset="0"/>
            </a:endParaRPr>
          </a:p>
        </p:txBody>
      </p:sp>
      <p:sp>
        <p:nvSpPr>
          <p:cNvPr id="9" name="Rectangle 3"/>
          <p:cNvSpPr txBox="1">
            <a:spLocks noChangeArrowheads="1"/>
          </p:cNvSpPr>
          <p:nvPr/>
        </p:nvSpPr>
        <p:spPr bwMode="auto">
          <a:xfrm>
            <a:off x="571500" y="1181100"/>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defRPr/>
            </a:pPr>
            <a:r>
              <a:rPr lang="en-US" sz="2400" b="1" kern="0" dirty="0" smtClean="0">
                <a:solidFill>
                  <a:srgbClr val="000099"/>
                </a:solidFill>
                <a:effectLst>
                  <a:outerShdw blurRad="38100" dist="38100" dir="2700000" algn="tl">
                    <a:srgbClr val="000000">
                      <a:alpha val="43137"/>
                    </a:srgbClr>
                  </a:outerShdw>
                </a:effectLst>
              </a:rPr>
              <a:t>Extrapolation</a:t>
            </a:r>
            <a:r>
              <a:rPr lang="en-US" sz="2400" kern="0" dirty="0" smtClean="0"/>
              <a:t>, or making predictions beyond the bounds of the data, must be approached cautiously.</a:t>
            </a:r>
          </a:p>
          <a:p>
            <a:pPr>
              <a:defRPr/>
            </a:pPr>
            <a:r>
              <a:rPr lang="en-US" sz="2400" kern="0" dirty="0" smtClean="0"/>
              <a:t>Remember that when predictions are made, they are based on present conditions or on the premise that present trends will continue. This assumption may or may not prove true in the future.</a:t>
            </a:r>
          </a:p>
        </p:txBody>
      </p:sp>
    </p:spTree>
    <p:extLst>
      <p:ext uri="{BB962C8B-B14F-4D97-AF65-F5344CB8AC3E}">
        <p14:creationId xmlns:p14="http://schemas.microsoft.com/office/powerpoint/2010/main" val="156646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5105400" y="2581275"/>
            <a:ext cx="3810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a:buNone/>
            </a:pPr>
            <a:r>
              <a:rPr lang="en-US" sz="2000" b="1" u="sng" kern="0" dirty="0" smtClean="0"/>
              <a:t>Questions: </a:t>
            </a:r>
          </a:p>
          <a:p>
            <a:pPr marL="0" indent="0">
              <a:buNone/>
            </a:pPr>
            <a:r>
              <a:rPr lang="en-US" sz="2000" kern="0" dirty="0" smtClean="0"/>
              <a:t>What is the linear regression model?</a:t>
            </a:r>
          </a:p>
          <a:p>
            <a:pPr marL="0" indent="0">
              <a:buNone/>
            </a:pPr>
            <a:endParaRPr lang="en-US" sz="2000" kern="0" dirty="0" smtClean="0"/>
          </a:p>
          <a:p>
            <a:pPr marL="0" indent="0">
              <a:buNone/>
            </a:pPr>
            <a:endParaRPr lang="en-US" sz="2000" kern="0" dirty="0"/>
          </a:p>
          <a:p>
            <a:pPr marL="0" indent="0">
              <a:buNone/>
            </a:pPr>
            <a:endParaRPr lang="en-US" sz="2000" kern="0" dirty="0"/>
          </a:p>
          <a:p>
            <a:pPr marL="0" indent="0">
              <a:buNone/>
            </a:pPr>
            <a:r>
              <a:rPr lang="en-US" sz="2000" kern="0" dirty="0" smtClean="0"/>
              <a:t>What does the model predict for the revenue if </a:t>
            </a:r>
            <a:r>
              <a:rPr lang="en-US" sz="2000" kern="0" dirty="0"/>
              <a:t>4</a:t>
            </a:r>
            <a:r>
              <a:rPr lang="en-US" sz="2000" kern="0" dirty="0" smtClean="0"/>
              <a:t>00,000 cars are rented</a:t>
            </a:r>
            <a:r>
              <a:rPr lang="en-US" sz="2000" kern="0" smtClean="0"/>
              <a:t>? </a:t>
            </a:r>
            <a:endParaRPr lang="en-US" sz="2000" kern="0" dirty="0"/>
          </a:p>
        </p:txBody>
      </p:sp>
      <p:pic>
        <p:nvPicPr>
          <p:cNvPr id="8" name="Picture 7"/>
          <p:cNvPicPr>
            <a:picLocks noChangeAspect="1"/>
          </p:cNvPicPr>
          <p:nvPr/>
        </p:nvPicPr>
        <p:blipFill>
          <a:blip r:embed="rId2"/>
          <a:stretch>
            <a:fillRect/>
          </a:stretch>
        </p:blipFill>
        <p:spPr>
          <a:xfrm>
            <a:off x="228600" y="1905000"/>
            <a:ext cx="4743450" cy="4714875"/>
          </a:xfrm>
          <a:prstGeom prst="rect">
            <a:avLst/>
          </a:prstGeom>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20196"/>
            <a:ext cx="4783525" cy="1514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8059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 to consider:</a:t>
            </a:r>
            <a:endParaRPr lang="en-US" dirty="0"/>
          </a:p>
        </p:txBody>
      </p:sp>
      <p:sp>
        <p:nvSpPr>
          <p:cNvPr id="3" name="Content Placeholder 2"/>
          <p:cNvSpPr>
            <a:spLocks noGrp="1"/>
          </p:cNvSpPr>
          <p:nvPr>
            <p:ph idx="1"/>
          </p:nvPr>
        </p:nvSpPr>
        <p:spPr/>
        <p:txBody>
          <a:bodyPr/>
          <a:lstStyle/>
          <a:p>
            <a:r>
              <a:rPr lang="en-US" dirty="0" smtClean="0"/>
              <a:t>If we can find a linear model for any two variables, is it ever inappropriate to use the model to make predictions?</a:t>
            </a:r>
            <a:endParaRPr lang="en-US" dirty="0"/>
          </a:p>
        </p:txBody>
      </p:sp>
    </p:spTree>
    <p:extLst>
      <p:ext uri="{BB962C8B-B14F-4D97-AF65-F5344CB8AC3E}">
        <p14:creationId xmlns:p14="http://schemas.microsoft.com/office/powerpoint/2010/main" val="3579813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304800"/>
            <a:ext cx="8229600" cy="990600"/>
          </a:xfrm>
        </p:spPr>
        <p:txBody>
          <a:bodyPr/>
          <a:lstStyle/>
          <a:p>
            <a:r>
              <a:rPr lang="en-US" sz="4000" smtClean="0"/>
              <a:t>Variation</a:t>
            </a:r>
          </a:p>
        </p:txBody>
      </p:sp>
      <p:sp>
        <p:nvSpPr>
          <p:cNvPr id="6" name="Slide Number Placeholder 4"/>
          <p:cNvSpPr>
            <a:spLocks noGrp="1"/>
          </p:cNvSpPr>
          <p:nvPr>
            <p:ph type="sldNum" sz="quarter" idx="12"/>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27</a:t>
            </a:fld>
            <a:endParaRPr lang="en-US" dirty="0" smtClean="0">
              <a:solidFill>
                <a:srgbClr val="000000"/>
              </a:solidFill>
              <a:latin typeface="Arial Black" pitchFamily="34" charset="0"/>
            </a:endParaRPr>
          </a:p>
        </p:txBody>
      </p:sp>
      <p:pic>
        <p:nvPicPr>
          <p:cNvPr id="819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6676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4826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52400" y="304800"/>
                <a:ext cx="8991600" cy="685800"/>
              </a:xfrm>
            </p:spPr>
            <p:txBody>
              <a:bodyPr>
                <a:normAutofit fontScale="90000"/>
              </a:bodyPr>
              <a:lstStyle/>
              <a:p>
                <a:r>
                  <a:rPr lang="en-US" sz="4000" dirty="0" smtClean="0"/>
                  <a:t>The Coefficient of Determination: </a:t>
                </a:r>
                <a14:m>
                  <m:oMath xmlns:m="http://schemas.openxmlformats.org/officeDocument/2006/math">
                    <m:sSup>
                      <m:sSupPr>
                        <m:ctrlPr>
                          <a:rPr lang="en-US" sz="4000" b="0" i="1" dirty="0" smtClean="0">
                            <a:latin typeface="Cambria Math" panose="02040503050406030204" pitchFamily="18" charset="0"/>
                          </a:rPr>
                        </m:ctrlPr>
                      </m:sSupPr>
                      <m:e>
                        <m:r>
                          <a:rPr lang="en-US" sz="4000" i="1" dirty="0" smtClean="0">
                            <a:latin typeface="Cambria Math" panose="02040503050406030204" pitchFamily="18" charset="0"/>
                          </a:rPr>
                          <m:t>𝑟</m:t>
                        </m:r>
                      </m:e>
                      <m:sup>
                        <m:r>
                          <a:rPr lang="en-US" sz="4000" b="0" i="1" dirty="0" smtClean="0">
                            <a:latin typeface="Cambria Math" panose="02040503050406030204" pitchFamily="18" charset="0"/>
                          </a:rPr>
                          <m:t>2</m:t>
                        </m:r>
                      </m:sup>
                    </m:sSup>
                  </m:oMath>
                </a14:m>
                <a:endParaRPr lang="en-US" sz="40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52400" y="304800"/>
                <a:ext cx="8991600" cy="685800"/>
              </a:xfrm>
              <a:blipFill rotWithShape="0">
                <a:blip r:embed="rId2"/>
                <a:stretch>
                  <a:fillRect l="-2034" t="-10619" b="-30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990600"/>
                <a:ext cx="8229600" cy="3886200"/>
              </a:xfrm>
            </p:spPr>
            <p:txBody>
              <a:bodyPr/>
              <a:lstStyle/>
              <a:p>
                <a:r>
                  <a:rPr lang="en-US" dirty="0" smtClean="0"/>
                  <a:t>The coefficient of determination is the ratio of the explained variation to the total variation.</a:t>
                </a:r>
              </a:p>
              <a:p>
                <a:r>
                  <a:rPr lang="en-US" dirty="0" smtClean="0"/>
                  <a:t>It is a measure of the variation of the dependent variable that is explained by the regression line and the independent variable.</a:t>
                </a:r>
              </a:p>
              <a:p>
                <a:r>
                  <a:rPr lang="en-US" dirty="0"/>
                  <a:t>The symbol for the coefficient of determination is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𝑟</m:t>
                        </m:r>
                      </m:e>
                      <m:sup>
                        <m:r>
                          <a:rPr lang="en-US" b="0" i="1" dirty="0" smtClean="0">
                            <a:latin typeface="Cambria Math" panose="02040503050406030204" pitchFamily="18" charset="0"/>
                          </a:rPr>
                          <m:t>2</m:t>
                        </m:r>
                      </m:sup>
                    </m:sSup>
                  </m:oMath>
                </a14:m>
                <a:r>
                  <a:rPr lang="en-US" dirty="0" smtClean="0"/>
                  <a:t>.</a:t>
                </a:r>
              </a:p>
              <a:p>
                <a:r>
                  <a:rPr lang="en-US" dirty="0" smtClean="0"/>
                  <a:t>You can obtain the </a:t>
                </a:r>
                <a:r>
                  <a:rPr lang="en-US" dirty="0"/>
                  <a:t>value for </a:t>
                </a:r>
                <a:r>
                  <a:rPr lang="en-US" i="1" dirty="0"/>
                  <a:t>r </a:t>
                </a:r>
                <a:r>
                  <a:rPr lang="en-US" baseline="30000" dirty="0"/>
                  <a:t>2</a:t>
                </a:r>
                <a:r>
                  <a:rPr lang="en-US" i="1" dirty="0"/>
                  <a:t> </a:t>
                </a:r>
                <a:r>
                  <a:rPr lang="en-US" dirty="0" smtClean="0"/>
                  <a:t>by squaring the </a:t>
                </a:r>
                <a:r>
                  <a:rPr lang="en-US" dirty="0"/>
                  <a:t>correlation coefficient</a:t>
                </a:r>
                <a:r>
                  <a:rPr lang="en-US" i="1"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990600"/>
                <a:ext cx="8229600" cy="3886200"/>
              </a:xfrm>
              <a:blipFill rotWithShape="0">
                <a:blip r:embed="rId3"/>
                <a:stretch>
                  <a:fillRect l="-1037" t="-2041" r="-2444" b="-53061"/>
                </a:stretch>
              </a:blipFill>
            </p:spPr>
            <p:txBody>
              <a:bodyPr/>
              <a:lstStyle/>
              <a:p>
                <a:r>
                  <a:rPr lang="en-US">
                    <a:noFill/>
                  </a:rPr>
                  <a:t> </a:t>
                </a:r>
              </a:p>
            </p:txBody>
          </p:sp>
        </mc:Fallback>
      </mc:AlternateContent>
    </p:spTree>
    <p:extLst>
      <p:ext uri="{BB962C8B-B14F-4D97-AF65-F5344CB8AC3E}">
        <p14:creationId xmlns:p14="http://schemas.microsoft.com/office/powerpoint/2010/main" val="893783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sense of the coefficient of determination</a:t>
            </a:r>
            <a:endParaRPr lang="en-US" dirty="0"/>
          </a:p>
        </p:txBody>
      </p:sp>
      <p:sp>
        <p:nvSpPr>
          <p:cNvPr id="5" name="Slide Number Placeholder 4"/>
          <p:cNvSpPr>
            <a:spLocks noGrp="1"/>
          </p:cNvSpPr>
          <p:nvPr>
            <p:ph type="sldNum" sz="quarter" idx="12"/>
          </p:nvPr>
        </p:nvSpPr>
        <p:spPr/>
        <p:txBody>
          <a:bodyPr/>
          <a:lstStyle/>
          <a:p>
            <a:pPr>
              <a:defRPr/>
            </a:pPr>
            <a:fld id="{61A7638A-005C-4162-97F0-58312C334B80}" type="slidenum">
              <a:rPr lang="en-US" smtClean="0">
                <a:solidFill>
                  <a:srgbClr val="000000"/>
                </a:solidFill>
              </a:rPr>
              <a:pPr>
                <a:defRPr/>
              </a:pPr>
              <a:t>29</a:t>
            </a:fld>
            <a:endParaRPr lang="en-US">
              <a:solidFill>
                <a:srgbClr val="000000"/>
              </a:solidFill>
            </a:endParaRPr>
          </a:p>
        </p:txBody>
      </p:sp>
      <p:pic>
        <p:nvPicPr>
          <p:cNvPr id="6" name="Picture 5"/>
          <p:cNvPicPr>
            <a:picLocks noChangeAspect="1"/>
          </p:cNvPicPr>
          <p:nvPr/>
        </p:nvPicPr>
        <p:blipFill>
          <a:blip r:embed="rId2"/>
          <a:stretch>
            <a:fillRect/>
          </a:stretch>
        </p:blipFill>
        <p:spPr>
          <a:xfrm>
            <a:off x="381000" y="117832"/>
            <a:ext cx="3824243" cy="4513729"/>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419600" y="3200400"/>
                <a:ext cx="4267200" cy="2862322"/>
              </a:xfrm>
              <a:prstGeom prst="rect">
                <a:avLst/>
              </a:prstGeom>
              <a:noFill/>
            </p:spPr>
            <p:txBody>
              <a:bodyPr wrap="square" rtlCol="0">
                <a:spAutoFit/>
              </a:bodyPr>
              <a:lstStyle/>
              <a:p>
                <a:r>
                  <a:rPr lang="en-US" dirty="0" smtClean="0"/>
                  <a:t>If the coefficient of determination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rPr>
                      <m:t>=0.96</m:t>
                    </m:r>
                  </m:oMath>
                </a14:m>
                <a:r>
                  <a:rPr lang="en-US" dirty="0" smtClean="0"/>
                  <a:t> or 96%, this means that 96% of the variation  of the dependent variable (y) is accounted for (or can be explained) by the variations in the independent variable. </a:t>
                </a:r>
              </a:p>
              <a:p>
                <a:endParaRPr lang="en-US" dirty="0"/>
              </a:p>
              <a:p>
                <a:r>
                  <a:rPr lang="en-US" dirty="0" smtClean="0"/>
                  <a:t>In other words, 96% of the variation in revenue is explained by the variations in the number of cars sold.  </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419600" y="3200400"/>
                <a:ext cx="4267200" cy="2862322"/>
              </a:xfrm>
              <a:prstGeom prst="rect">
                <a:avLst/>
              </a:prstGeom>
              <a:blipFill rotWithShape="0">
                <a:blip r:embed="rId3"/>
                <a:stretch>
                  <a:fillRect l="-1143" t="-1064" r="-2143" b="-2340"/>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5257800" y="1524000"/>
            <a:ext cx="2720245" cy="1195387"/>
          </a:xfrm>
          <a:prstGeom prst="rect">
            <a:avLst/>
          </a:prstGeom>
        </p:spPr>
      </p:pic>
    </p:spTree>
    <p:extLst>
      <p:ext uri="{BB962C8B-B14F-4D97-AF65-F5344CB8AC3E}">
        <p14:creationId xmlns:p14="http://schemas.microsoft.com/office/powerpoint/2010/main" val="263859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81000"/>
            <a:ext cx="8229600" cy="990600"/>
          </a:xfrm>
        </p:spPr>
        <p:txBody>
          <a:bodyPr/>
          <a:lstStyle/>
          <a:p>
            <a:pPr eaLnBrk="1" hangingPunct="1"/>
            <a:r>
              <a:rPr lang="en-US" sz="4000" dirty="0" smtClean="0"/>
              <a:t>Introduction</a:t>
            </a:r>
          </a:p>
        </p:txBody>
      </p:sp>
      <p:sp>
        <p:nvSpPr>
          <p:cNvPr id="8195" name="Rectangle 3"/>
          <p:cNvSpPr>
            <a:spLocks noGrp="1" noChangeArrowheads="1"/>
          </p:cNvSpPr>
          <p:nvPr>
            <p:ph idx="1"/>
          </p:nvPr>
        </p:nvSpPr>
        <p:spPr>
          <a:xfrm>
            <a:off x="685800" y="1371600"/>
            <a:ext cx="8001000" cy="4953000"/>
          </a:xfrm>
        </p:spPr>
        <p:txBody>
          <a:bodyPr/>
          <a:lstStyle/>
          <a:p>
            <a:pPr>
              <a:defRPr/>
            </a:pPr>
            <a:r>
              <a:rPr lang="en-US" b="1" dirty="0" smtClean="0">
                <a:solidFill>
                  <a:srgbClr val="000099"/>
                </a:solidFill>
                <a:effectLst>
                  <a:outerShdw blurRad="38100" dist="38100" dir="2700000" algn="tl">
                    <a:srgbClr val="000000">
                      <a:alpha val="43137"/>
                    </a:srgbClr>
                  </a:outerShdw>
                </a:effectLst>
              </a:rPr>
              <a:t>Correlation</a:t>
            </a:r>
            <a:r>
              <a:rPr lang="en-US" dirty="0" smtClean="0"/>
              <a:t> is a statistical method used to determine whether a linear relationship between variables exists.</a:t>
            </a:r>
          </a:p>
          <a:p>
            <a:pPr lvl="1">
              <a:defRPr/>
            </a:pPr>
            <a:r>
              <a:rPr lang="en-US" sz="1800" dirty="0" smtClean="0"/>
              <a:t>Is there a relationship between smoking and sleeping?</a:t>
            </a:r>
          </a:p>
          <a:p>
            <a:pPr lvl="1">
              <a:defRPr/>
            </a:pPr>
            <a:r>
              <a:rPr lang="en-US" sz="1800" dirty="0" smtClean="0"/>
              <a:t>Is there a relationship between the hours you spend studying and your grade on the next test?</a:t>
            </a:r>
          </a:p>
          <a:p>
            <a:pPr lvl="1">
              <a:defRPr/>
            </a:pPr>
            <a:r>
              <a:rPr lang="en-US" sz="1800" dirty="0" smtClean="0"/>
              <a:t>Is there a relationship between the number of siblings you have and the amount of spaghetti your family eats?</a:t>
            </a:r>
          </a:p>
          <a:p>
            <a:pPr>
              <a:defRPr/>
            </a:pPr>
            <a:r>
              <a:rPr lang="en-US" sz="2200" dirty="0" smtClean="0"/>
              <a:t>Beware! </a:t>
            </a:r>
            <a:r>
              <a:rPr lang="en-US" sz="2400" dirty="0"/>
              <a:t>Correlation does not imply </a:t>
            </a:r>
            <a:r>
              <a:rPr lang="en-US" sz="2400" dirty="0" smtClean="0"/>
              <a:t>causation.</a:t>
            </a:r>
          </a:p>
          <a:p>
            <a:pPr lvl="1">
              <a:defRPr/>
            </a:pPr>
            <a:r>
              <a:rPr lang="en-US" sz="1800" dirty="0" smtClean="0"/>
              <a:t>A correlation can be considered </a:t>
            </a:r>
            <a:r>
              <a:rPr lang="en-US" sz="1800" b="1" i="1" dirty="0" smtClean="0"/>
              <a:t>evidence for a possible </a:t>
            </a:r>
            <a:r>
              <a:rPr lang="en-US" sz="1800" dirty="0" smtClean="0"/>
              <a:t>causal relationship but should not be used to indicate what the causal relationship is. Further evidence is needed to substantiate such claims.</a:t>
            </a:r>
          </a:p>
          <a:p>
            <a:pPr>
              <a:buFont typeface="Wingdings" pitchFamily="2" charset="2"/>
              <a:buNone/>
              <a:defRPr/>
            </a:pPr>
            <a:endParaRPr lang="en-US" dirty="0" smtClean="0"/>
          </a:p>
        </p:txBody>
      </p:sp>
      <p:sp>
        <p:nvSpPr>
          <p:cNvPr id="6" name="Slide Number Placeholder 4"/>
          <p:cNvSpPr>
            <a:spLocks noGrp="1"/>
          </p:cNvSpPr>
          <p:nvPr>
            <p:ph type="sldNum" sz="quarter" idx="12"/>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3</a:t>
            </a:fld>
            <a:endParaRPr lang="en-US" dirty="0" smtClean="0">
              <a:solidFill>
                <a:srgbClr val="000000"/>
              </a:solidFill>
              <a:latin typeface="Arial Black" pitchFamily="34" charset="0"/>
            </a:endParaRPr>
          </a:p>
        </p:txBody>
      </p:sp>
    </p:spTree>
    <p:extLst>
      <p:ext uri="{BB962C8B-B14F-4D97-AF65-F5344CB8AC3E}">
        <p14:creationId xmlns:p14="http://schemas.microsoft.com/office/powerpoint/2010/main" val="988893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4267200"/>
                <a:ext cx="8229600" cy="2286000"/>
              </a:xfrm>
            </p:spPr>
            <p:txBody>
              <a:bodyPr/>
              <a:lstStyle/>
              <a:p>
                <a:r>
                  <a:rPr lang="en-US" dirty="0" smtClean="0"/>
                  <a:t>The independent variable is score on the chapter 8 written homework, the dependent variable is the score on the chapter 7/8 assessment.  </a:t>
                </a:r>
              </a:p>
              <a:p>
                <a:r>
                  <a:rPr lang="en-US" dirty="0" smtClean="0"/>
                  <a:t>Describe what the </a:t>
                </a:r>
                <a14:m>
                  <m:oMath xmlns:m="http://schemas.openxmlformats.org/officeDocument/2006/math">
                    <m:r>
                      <a:rPr lang="en-US" i="1" dirty="0" smtClean="0">
                        <a:latin typeface="Cambria Math" panose="02040503050406030204" pitchFamily="18" charset="0"/>
                      </a:rPr>
                      <m:t>𝑟</m:t>
                    </m:r>
                  </m:oMath>
                </a14:m>
                <a:r>
                  <a:rPr lang="en-US" dirty="0" smtClean="0"/>
                  <a:t>,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𝑟</m:t>
                        </m:r>
                      </m:e>
                      <m:sup>
                        <m:r>
                          <a:rPr lang="en-US" b="0" i="1" dirty="0" smtClean="0">
                            <a:latin typeface="Cambria Math" panose="02040503050406030204" pitchFamily="18" charset="0"/>
                          </a:rPr>
                          <m:t>2</m:t>
                        </m:r>
                      </m:sup>
                    </m:sSup>
                  </m:oMath>
                </a14:m>
                <a:r>
                  <a:rPr lang="en-US" dirty="0" smtClean="0"/>
                  <a:t> values mean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4267200"/>
                <a:ext cx="8229600" cy="2286000"/>
              </a:xfrm>
              <a:blipFill rotWithShape="0">
                <a:blip r:embed="rId2"/>
                <a:stretch>
                  <a:fillRect l="-963" t="-3467" b="-23733"/>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152400" y="0"/>
            <a:ext cx="8677275" cy="4200525"/>
          </a:xfrm>
          <a:prstGeom prst="rect">
            <a:avLst/>
          </a:prstGeom>
        </p:spPr>
      </p:pic>
    </p:spTree>
    <p:extLst>
      <p:ext uri="{BB962C8B-B14F-4D97-AF65-F5344CB8AC3E}">
        <p14:creationId xmlns:p14="http://schemas.microsoft.com/office/powerpoint/2010/main" val="845288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b="52470"/>
          <a:stretch/>
        </p:blipFill>
        <p:spPr>
          <a:xfrm>
            <a:off x="228600" y="533400"/>
            <a:ext cx="8705850" cy="2286241"/>
          </a:xfrm>
          <a:prstGeom prst="rect">
            <a:avLst/>
          </a:prstGeom>
        </p:spPr>
      </p:pic>
      <p:sp>
        <p:nvSpPr>
          <p:cNvPr id="10" name="Rectangle 9"/>
          <p:cNvSpPr/>
          <p:nvPr/>
        </p:nvSpPr>
        <p:spPr>
          <a:xfrm rot="19897947">
            <a:off x="4409504" y="1981395"/>
            <a:ext cx="3020379" cy="400110"/>
          </a:xfrm>
          <a:prstGeom prst="rect">
            <a:avLst/>
          </a:prstGeom>
          <a:noFill/>
        </p:spPr>
        <p:txBody>
          <a:bodyPr wrap="none" lIns="91440" tIns="45720" rIns="91440" bIns="45720">
            <a:spAutoFit/>
          </a:bodyPr>
          <a:lstStyle/>
          <a:p>
            <a:pPr algn="ctr"/>
            <a:r>
              <a:rPr lang="en-US" sz="2000" b="1" cap="none" spc="0" dirty="0" smtClean="0">
                <a:ln w="0"/>
                <a:solidFill>
                  <a:srgbClr val="00B050"/>
                </a:solidFill>
                <a:effectLst>
                  <a:outerShdw blurRad="38100" dist="25400" dir="5400000" algn="ctr" rotWithShape="0">
                    <a:srgbClr val="6E747A">
                      <a:alpha val="43000"/>
                    </a:srgbClr>
                  </a:outerShdw>
                </a:effectLst>
              </a:rPr>
              <a:t>An observational study</a:t>
            </a:r>
            <a:endParaRPr lang="en-US" sz="2000" b="1" cap="none" spc="0" dirty="0">
              <a:ln w="0"/>
              <a:solidFill>
                <a:srgbClr val="00B050"/>
              </a:solidFill>
              <a:effectLst>
                <a:outerShdw blurRad="38100" dist="25400" dir="5400000" algn="ctr" rotWithShape="0">
                  <a:srgbClr val="6E747A">
                    <a:alpha val="43000"/>
                  </a:srgbClr>
                </a:outerShdw>
              </a:effectLst>
            </a:endParaRPr>
          </a:p>
        </p:txBody>
      </p:sp>
      <p:sp>
        <p:nvSpPr>
          <p:cNvPr id="11" name="Rectangle 10"/>
          <p:cNvSpPr/>
          <p:nvPr/>
        </p:nvSpPr>
        <p:spPr>
          <a:xfrm>
            <a:off x="990600" y="3029281"/>
            <a:ext cx="6629400" cy="1600438"/>
          </a:xfrm>
          <a:prstGeom prst="rect">
            <a:avLst/>
          </a:prstGeom>
        </p:spPr>
        <p:txBody>
          <a:bodyPr wrap="square">
            <a:spAutoFit/>
          </a:bodyPr>
          <a:lstStyle/>
          <a:p>
            <a:r>
              <a:rPr lang="en-US" sz="1400" dirty="0"/>
              <a:t>Results: </a:t>
            </a:r>
            <a:r>
              <a:rPr lang="en-US" sz="1400" u="sng" dirty="0">
                <a:solidFill>
                  <a:srgbClr val="FF0000"/>
                </a:solidFill>
              </a:rPr>
              <a:t>There is evidence that estrogen therapy decreases risk for coronary heart disease</a:t>
            </a:r>
            <a:r>
              <a:rPr lang="en-US" sz="1400" dirty="0"/>
              <a:t> and for hip fracture, but long-term estrogen therapy increases risk for endometrial cancer and may be associated with a small increase in risk for breast cancer. The increase in endometrial cancer risk can probably be avoided by adding a progestin to the estrogen regimen for women who have a uterus, but the effects of combination hormones on risk for other diseases has not been adequately studied. </a:t>
            </a:r>
          </a:p>
        </p:txBody>
      </p:sp>
      <p:sp>
        <p:nvSpPr>
          <p:cNvPr id="12" name="TextBox 11"/>
          <p:cNvSpPr txBox="1"/>
          <p:nvPr/>
        </p:nvSpPr>
        <p:spPr>
          <a:xfrm>
            <a:off x="533400" y="4826675"/>
            <a:ext cx="840105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What potential consequences might this have?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How might a doctor use this information?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What if the FDA were to approve a label change on HRT drugs to include heart disease prevention as one of the treatable symptoms?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9038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500"/>
                                        <p:tgtEl>
                                          <p:spTgt spid="1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xEl>
                                              <p:pRg st="4" end="4"/>
                                            </p:txEl>
                                          </p:spTgt>
                                        </p:tgtEl>
                                        <p:attrNameLst>
                                          <p:attrName>style.visibility</p:attrName>
                                        </p:attrNameLst>
                                      </p:cBhvr>
                                      <p:to>
                                        <p:strVal val="visible"/>
                                      </p:to>
                                    </p:set>
                                    <p:animEffect transition="in" filter="fade">
                                      <p:cBhvr>
                                        <p:cTn id="33"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1024" y="67235"/>
            <a:ext cx="7858125" cy="2667000"/>
          </a:xfrm>
          <a:prstGeom prst="rect">
            <a:avLst/>
          </a:prstGeom>
        </p:spPr>
      </p:pic>
      <p:sp>
        <p:nvSpPr>
          <p:cNvPr id="9" name="TextBox 8"/>
          <p:cNvSpPr txBox="1"/>
          <p:nvPr/>
        </p:nvSpPr>
        <p:spPr>
          <a:xfrm>
            <a:off x="1121149" y="2734235"/>
            <a:ext cx="6858000" cy="2031325"/>
          </a:xfrm>
          <a:prstGeom prst="rect">
            <a:avLst/>
          </a:prstGeom>
          <a:noFill/>
          <a:ln>
            <a:solidFill>
              <a:srgbClr val="FFFFFF"/>
            </a:solidFill>
          </a:ln>
        </p:spPr>
        <p:txBody>
          <a:bodyPr wrap="square" rtlCol="0">
            <a:spAutoFit/>
          </a:bodyPr>
          <a:lstStyle/>
          <a:p>
            <a:r>
              <a:rPr lang="en-US" sz="1400" dirty="0"/>
              <a:t>Conclusions. - During an average follow-up of 4.1 years, treatment with oral conjugated equine estrogen plus medroxyprogesterone </a:t>
            </a:r>
            <a:r>
              <a:rPr lang="en-US" sz="1400" dirty="0">
                <a:solidFill>
                  <a:schemeClr val="accent4"/>
                </a:solidFill>
              </a:rPr>
              <a:t>acetate did not reduce the overall rate of CHD events in postmenopausal women with established coronary </a:t>
            </a:r>
            <a:r>
              <a:rPr lang="en-US" sz="1400" dirty="0"/>
              <a:t>disease. The treatment did increase the rate of thromboembolic events and gallbladder disease. </a:t>
            </a:r>
            <a:r>
              <a:rPr lang="en-US" sz="1400" u="sng" dirty="0">
                <a:solidFill>
                  <a:srgbClr val="FF0000"/>
                </a:solidFill>
              </a:rPr>
              <a:t>Based on the finding of no overall cardiovascular benefit and a pattern of early increase in risk of CHD events, we do not recommend starting this treatment for the purpose of secondary prevention of CHD.</a:t>
            </a:r>
            <a:r>
              <a:rPr lang="en-US" sz="1400" dirty="0">
                <a:solidFill>
                  <a:srgbClr val="FF0000"/>
                </a:solidFill>
              </a:rPr>
              <a:t> </a:t>
            </a:r>
            <a:r>
              <a:rPr lang="en-US" sz="1400" dirty="0"/>
              <a:t>However, given the favorable pattern of CHD events after several years of therapy, it could be appropriate for women already receiving this treatment to continue.</a:t>
            </a:r>
          </a:p>
        </p:txBody>
      </p:sp>
      <p:sp>
        <p:nvSpPr>
          <p:cNvPr id="11" name="TextBox 10"/>
          <p:cNvSpPr txBox="1"/>
          <p:nvPr/>
        </p:nvSpPr>
        <p:spPr>
          <a:xfrm>
            <a:off x="228600" y="4953000"/>
            <a:ext cx="8763000" cy="193899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Subsequent investigation revealed that socioeconomic factors are associated with hormone replacement therapy. Furthermore, another study shows  that socioeconomic factors are associated with coronary heart disease.</a:t>
            </a:r>
          </a:p>
          <a:p>
            <a:endParaRPr lang="en-US" dirty="0"/>
          </a:p>
          <a:p>
            <a:pPr marL="285750" indent="-285750">
              <a:buFont typeface="Arial" panose="020B0604020202020204" pitchFamily="34" charset="0"/>
              <a:buChar char="•"/>
            </a:pPr>
            <a:r>
              <a:rPr lang="en-US" dirty="0" smtClean="0"/>
              <a:t>This implies that the original observational study did not take into account the possibility of the confounding variable:  socioeconomic status.</a:t>
            </a:r>
          </a:p>
          <a:p>
            <a:r>
              <a:rPr lang="en-US" sz="1100" dirty="0" smtClean="0"/>
              <a:t>Source: International Journal of </a:t>
            </a:r>
            <a:r>
              <a:rPr lang="en-US" sz="1100" dirty="0"/>
              <a:t>Epidemiology retrieved from http://ije.oxfordjournals.org/content/33/3/464.full#ref-4</a:t>
            </a:r>
            <a:endParaRPr lang="en-US" sz="1100" dirty="0" smtClean="0"/>
          </a:p>
        </p:txBody>
      </p:sp>
      <p:sp>
        <p:nvSpPr>
          <p:cNvPr id="12" name="Rectangle 11"/>
          <p:cNvSpPr/>
          <p:nvPr/>
        </p:nvSpPr>
        <p:spPr>
          <a:xfrm rot="19897947">
            <a:off x="4593979" y="1575735"/>
            <a:ext cx="2933816" cy="400110"/>
          </a:xfrm>
          <a:prstGeom prst="rect">
            <a:avLst/>
          </a:prstGeom>
          <a:noFill/>
        </p:spPr>
        <p:txBody>
          <a:bodyPr wrap="none" lIns="91440" tIns="45720" rIns="91440" bIns="45720">
            <a:spAutoFit/>
          </a:bodyPr>
          <a:lstStyle/>
          <a:p>
            <a:pPr algn="ctr"/>
            <a:r>
              <a:rPr lang="en-US" sz="2000" b="1" cap="none" spc="0" dirty="0" smtClean="0">
                <a:ln w="0"/>
                <a:solidFill>
                  <a:srgbClr val="00B050"/>
                </a:solidFill>
                <a:effectLst>
                  <a:outerShdw blurRad="38100" dist="25400" dir="5400000" algn="ctr" rotWithShape="0">
                    <a:srgbClr val="6E747A">
                      <a:alpha val="43000"/>
                    </a:srgbClr>
                  </a:outerShdw>
                </a:effectLst>
              </a:rPr>
              <a:t>An experimental study</a:t>
            </a:r>
            <a:endParaRPr lang="en-US" sz="2000" b="1" cap="none" spc="0" dirty="0">
              <a:ln w="0"/>
              <a:solidFill>
                <a:srgbClr val="00B05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0925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fade">
                                      <p:cBhvr>
                                        <p:cTn id="28" dur="500"/>
                                        <p:tgtEl>
                                          <p:spTgt spid="11">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81000"/>
            <a:ext cx="8229600" cy="990600"/>
          </a:xfrm>
        </p:spPr>
        <p:txBody>
          <a:bodyPr>
            <a:normAutofit fontScale="90000"/>
          </a:bodyPr>
          <a:lstStyle/>
          <a:p>
            <a:pPr eaLnBrk="1" hangingPunct="1"/>
            <a:r>
              <a:rPr lang="en-US" sz="4000" dirty="0" smtClean="0"/>
              <a:t>Using correlation we will explore these questions:</a:t>
            </a:r>
          </a:p>
        </p:txBody>
      </p:sp>
      <p:sp>
        <p:nvSpPr>
          <p:cNvPr id="8195" name="Rectangle 3"/>
          <p:cNvSpPr>
            <a:spLocks noGrp="1" noChangeArrowheads="1"/>
          </p:cNvSpPr>
          <p:nvPr>
            <p:ph idx="1"/>
          </p:nvPr>
        </p:nvSpPr>
        <p:spPr>
          <a:xfrm>
            <a:off x="685800" y="1676400"/>
            <a:ext cx="8001000" cy="4953000"/>
          </a:xfrm>
        </p:spPr>
        <p:txBody>
          <a:bodyPr/>
          <a:lstStyle/>
          <a:p>
            <a:pPr marL="395288" lvl="1" indent="-395288">
              <a:spcBef>
                <a:spcPts val="1200"/>
              </a:spcBef>
              <a:buFont typeface="Wingdings" pitchFamily="2" charset="2"/>
              <a:buNone/>
              <a:defRPr/>
            </a:pPr>
            <a:r>
              <a:rPr lang="en-US" sz="3200" i="1" dirty="0" smtClean="0">
                <a:ea typeface="+mn-ea"/>
                <a:cs typeface="+mn-cs"/>
              </a:rPr>
              <a:t>1. Are two or more variables related?</a:t>
            </a:r>
          </a:p>
          <a:p>
            <a:pPr marL="395288" lvl="1" indent="-395288">
              <a:spcBef>
                <a:spcPts val="1200"/>
              </a:spcBef>
              <a:buFont typeface="Wingdings" pitchFamily="2" charset="2"/>
              <a:buNone/>
              <a:defRPr/>
            </a:pPr>
            <a:r>
              <a:rPr lang="en-US" sz="3200" i="1" dirty="0" smtClean="0">
                <a:ea typeface="+mn-ea"/>
                <a:cs typeface="+mn-cs"/>
              </a:rPr>
              <a:t>2. If so, what is the strength of the relationship?</a:t>
            </a:r>
          </a:p>
          <a:p>
            <a:pPr marL="0" indent="0">
              <a:buFont typeface="Wingdings" pitchFamily="2" charset="2"/>
              <a:buNone/>
              <a:defRPr/>
            </a:pPr>
            <a:endParaRPr lang="en-US" sz="1600" dirty="0" smtClean="0"/>
          </a:p>
          <a:p>
            <a:pPr marL="0" indent="0">
              <a:buFont typeface="Wingdings" pitchFamily="2" charset="2"/>
              <a:buNone/>
              <a:defRPr/>
            </a:pPr>
            <a:r>
              <a:rPr lang="en-US" sz="2800" dirty="0" smtClean="0"/>
              <a:t>To answer these two questions, statisticians use the </a:t>
            </a:r>
            <a:r>
              <a:rPr lang="en-US" sz="2800" b="1" dirty="0" smtClean="0">
                <a:solidFill>
                  <a:srgbClr val="000099"/>
                </a:solidFill>
                <a:effectLst>
                  <a:outerShdw blurRad="38100" dist="38100" dir="2700000" algn="tl">
                    <a:srgbClr val="000000">
                      <a:alpha val="43137"/>
                    </a:srgbClr>
                  </a:outerShdw>
                </a:effectLst>
              </a:rPr>
              <a:t>correlation coefficient</a:t>
            </a:r>
            <a:r>
              <a:rPr lang="en-US" sz="2800" dirty="0" smtClean="0"/>
              <a:t>, a numerical measure (statistic) to determine whether two or more variables are related and to determine the strength of the relationship between or among the variables. </a:t>
            </a:r>
            <a:endParaRPr lang="en-US" sz="2800" i="1" dirty="0" smtClean="0"/>
          </a:p>
        </p:txBody>
      </p:sp>
      <p:sp>
        <p:nvSpPr>
          <p:cNvPr id="6" name="Slide Number Placeholder 4"/>
          <p:cNvSpPr>
            <a:spLocks noGrp="1"/>
          </p:cNvSpPr>
          <p:nvPr>
            <p:ph type="sldNum" sz="quarter" idx="12"/>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6</a:t>
            </a:fld>
            <a:endParaRPr lang="en-US" dirty="0" smtClean="0">
              <a:solidFill>
                <a:srgbClr val="000000"/>
              </a:solidFill>
              <a:latin typeface="Arial Black" pitchFamily="34" charset="0"/>
            </a:endParaRPr>
          </a:p>
        </p:txBody>
      </p:sp>
    </p:spTree>
    <p:extLst>
      <p:ext uri="{BB962C8B-B14F-4D97-AF65-F5344CB8AC3E}">
        <p14:creationId xmlns:p14="http://schemas.microsoft.com/office/powerpoint/2010/main" val="3599714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304800"/>
            <a:ext cx="8001000" cy="4953000"/>
          </a:xfrm>
        </p:spPr>
        <p:txBody>
          <a:bodyPr>
            <a:normAutofit fontScale="70000" lnSpcReduction="20000"/>
          </a:bodyPr>
          <a:lstStyle/>
          <a:p>
            <a:pPr marL="0" lvl="1" indent="0">
              <a:spcBef>
                <a:spcPts val="1200"/>
              </a:spcBef>
              <a:buFont typeface="Wingdings" pitchFamily="2" charset="2"/>
              <a:buNone/>
              <a:defRPr/>
            </a:pPr>
            <a:r>
              <a:rPr lang="en-US" sz="3200" i="1" dirty="0" smtClean="0">
                <a:ea typeface="+mn-ea"/>
                <a:cs typeface="+mn-cs"/>
              </a:rPr>
              <a:t>3. What type of relationship exists?</a:t>
            </a:r>
          </a:p>
          <a:p>
            <a:pPr>
              <a:buFont typeface="Wingdings" pitchFamily="2" charset="2"/>
              <a:buNone/>
              <a:defRPr/>
            </a:pPr>
            <a:endParaRPr lang="en-US" sz="1400" dirty="0" smtClean="0"/>
          </a:p>
          <a:p>
            <a:pPr marL="0" indent="0">
              <a:buFont typeface="Wingdings" pitchFamily="2" charset="2"/>
              <a:buNone/>
              <a:defRPr/>
            </a:pPr>
            <a:r>
              <a:rPr lang="en-US" sz="2400" dirty="0" smtClean="0"/>
              <a:t>There are two types of relationships: simple and multiple. Our focus will be on simple relationships.</a:t>
            </a:r>
          </a:p>
          <a:p>
            <a:pPr marL="0" indent="0">
              <a:buFont typeface="Wingdings" pitchFamily="2" charset="2"/>
              <a:buNone/>
              <a:defRPr/>
            </a:pPr>
            <a:endParaRPr lang="en-US" sz="900" dirty="0" smtClean="0"/>
          </a:p>
          <a:p>
            <a:pPr marL="0" indent="0">
              <a:buFont typeface="Wingdings" pitchFamily="2" charset="2"/>
              <a:buNone/>
              <a:defRPr/>
            </a:pPr>
            <a:r>
              <a:rPr lang="en-US" sz="2400" dirty="0" smtClean="0"/>
              <a:t>In a simple relationship, there are two variables: an </a:t>
            </a:r>
            <a:r>
              <a:rPr lang="en-US" sz="2400" b="1" dirty="0" smtClean="0">
                <a:solidFill>
                  <a:srgbClr val="000099"/>
                </a:solidFill>
                <a:effectLst>
                  <a:outerShdw blurRad="38100" dist="38100" dir="2700000" algn="tl">
                    <a:srgbClr val="000000">
                      <a:alpha val="43137"/>
                    </a:srgbClr>
                  </a:outerShdw>
                </a:effectLst>
              </a:rPr>
              <a:t>independent variable </a:t>
            </a:r>
            <a:r>
              <a:rPr lang="en-US" sz="2400" dirty="0" smtClean="0"/>
              <a:t>(predictor variable) and a </a:t>
            </a:r>
            <a:r>
              <a:rPr lang="en-US" sz="2400" b="1" dirty="0" smtClean="0">
                <a:solidFill>
                  <a:srgbClr val="000099"/>
                </a:solidFill>
                <a:effectLst>
                  <a:outerShdw blurRad="38100" dist="38100" dir="2700000" algn="tl">
                    <a:srgbClr val="000000">
                      <a:alpha val="43137"/>
                    </a:srgbClr>
                  </a:outerShdw>
                </a:effectLst>
              </a:rPr>
              <a:t>dependent variable </a:t>
            </a:r>
            <a:r>
              <a:rPr lang="en-US" sz="2400" dirty="0" smtClean="0"/>
              <a:t>(response variable).</a:t>
            </a:r>
          </a:p>
          <a:p>
            <a:pPr marL="0" indent="0">
              <a:buFont typeface="Wingdings" pitchFamily="2" charset="2"/>
              <a:buNone/>
              <a:defRPr/>
            </a:pPr>
            <a:endParaRPr lang="en-US" sz="1050" dirty="0" smtClean="0"/>
          </a:p>
          <a:p>
            <a:pPr marL="0" indent="0">
              <a:buFont typeface="Wingdings" pitchFamily="2" charset="2"/>
              <a:buNone/>
              <a:defRPr/>
            </a:pPr>
            <a:r>
              <a:rPr lang="en-US" sz="2400" dirty="0" smtClean="0"/>
              <a:t>Determine the independent and the dependent variable: </a:t>
            </a:r>
          </a:p>
          <a:p>
            <a:pPr lvl="1">
              <a:defRPr/>
            </a:pPr>
            <a:r>
              <a:rPr lang="en-US" sz="2000" dirty="0" smtClean="0"/>
              <a:t>Is there a relationship between smoking and sleeping?</a:t>
            </a:r>
          </a:p>
          <a:p>
            <a:pPr lvl="1">
              <a:defRPr/>
            </a:pPr>
            <a:r>
              <a:rPr lang="en-US" sz="2000" dirty="0" smtClean="0"/>
              <a:t>Is </a:t>
            </a:r>
            <a:r>
              <a:rPr lang="en-US" sz="2000" dirty="0"/>
              <a:t>there a relationship between the hours you spend studying and your grade on the next test?</a:t>
            </a:r>
          </a:p>
          <a:p>
            <a:pPr lvl="1">
              <a:defRPr/>
            </a:pPr>
            <a:r>
              <a:rPr lang="en-US" sz="2000" dirty="0" smtClean="0"/>
              <a:t>Is </a:t>
            </a:r>
            <a:r>
              <a:rPr lang="en-US" sz="2000" dirty="0"/>
              <a:t>there a relationship between </a:t>
            </a:r>
            <a:r>
              <a:rPr lang="en-US" sz="2000" dirty="0" smtClean="0"/>
              <a:t>arm length and leg length?</a:t>
            </a:r>
          </a:p>
          <a:p>
            <a:pPr marL="0" indent="0">
              <a:buNone/>
              <a:defRPr/>
            </a:pPr>
            <a:endParaRPr lang="en-US" sz="2400" dirty="0" smtClean="0"/>
          </a:p>
          <a:p>
            <a:pPr marL="0" indent="0">
              <a:buNone/>
              <a:defRPr/>
            </a:pPr>
            <a:r>
              <a:rPr lang="en-US" sz="2400" dirty="0" smtClean="0"/>
              <a:t>It is not always clear which is the independent and dependent variable. </a:t>
            </a:r>
            <a:endParaRPr lang="en-US" sz="2400" dirty="0"/>
          </a:p>
          <a:p>
            <a:pPr marL="0" indent="0">
              <a:buFont typeface="Wingdings" pitchFamily="2" charset="2"/>
              <a:buNone/>
              <a:defRPr/>
            </a:pPr>
            <a:endParaRPr lang="en-US" sz="2800" dirty="0" smtClean="0"/>
          </a:p>
          <a:p>
            <a:pPr marL="0" indent="0">
              <a:buFont typeface="Wingdings" pitchFamily="2" charset="2"/>
              <a:buNone/>
              <a:defRPr/>
            </a:pPr>
            <a:endParaRPr lang="en-US" sz="2800" dirty="0" smtClean="0"/>
          </a:p>
          <a:p>
            <a:pPr marL="0" indent="0">
              <a:buFont typeface="Wingdings" pitchFamily="2" charset="2"/>
              <a:buNone/>
              <a:defRPr/>
            </a:pPr>
            <a:endParaRPr lang="en-US" sz="1100" dirty="0" smtClean="0"/>
          </a:p>
          <a:p>
            <a:pPr>
              <a:buFont typeface="Wingdings" pitchFamily="2" charset="2"/>
              <a:buNone/>
              <a:defRPr/>
            </a:pPr>
            <a:endParaRPr lang="en-US" sz="2800" dirty="0" smtClean="0"/>
          </a:p>
        </p:txBody>
      </p:sp>
    </p:spTree>
    <p:extLst>
      <p:ext uri="{BB962C8B-B14F-4D97-AF65-F5344CB8AC3E}">
        <p14:creationId xmlns:p14="http://schemas.microsoft.com/office/powerpoint/2010/main" val="1702880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066800"/>
            <a:ext cx="8001000" cy="5638800"/>
          </a:xfrm>
        </p:spPr>
        <p:txBody>
          <a:bodyPr>
            <a:normAutofit fontScale="92500"/>
          </a:bodyPr>
          <a:lstStyle/>
          <a:p>
            <a:pPr marL="0" lvl="1" indent="0">
              <a:spcBef>
                <a:spcPts val="1200"/>
              </a:spcBef>
              <a:buFont typeface="Wingdings" pitchFamily="2" charset="2"/>
              <a:buNone/>
              <a:defRPr/>
            </a:pPr>
            <a:r>
              <a:rPr lang="en-US" sz="3200" i="1" dirty="0" smtClean="0">
                <a:ea typeface="+mn-ea"/>
                <a:cs typeface="+mn-cs"/>
              </a:rPr>
              <a:t>3. What type of relationship exists? (</a:t>
            </a:r>
            <a:r>
              <a:rPr lang="en-US" sz="3200" i="1" dirty="0" err="1" smtClean="0">
                <a:ea typeface="+mn-ea"/>
                <a:cs typeface="+mn-cs"/>
              </a:rPr>
              <a:t>ctnd</a:t>
            </a:r>
            <a:r>
              <a:rPr lang="en-US" sz="3200" i="1" dirty="0" smtClean="0">
                <a:ea typeface="+mn-ea"/>
                <a:cs typeface="+mn-cs"/>
              </a:rPr>
              <a:t>)</a:t>
            </a:r>
          </a:p>
          <a:p>
            <a:pPr>
              <a:buFont typeface="Wingdings" pitchFamily="2" charset="2"/>
              <a:buNone/>
              <a:defRPr/>
            </a:pPr>
            <a:endParaRPr lang="en-US" sz="1400" dirty="0" smtClean="0"/>
          </a:p>
          <a:p>
            <a:pPr marL="0" indent="0">
              <a:buNone/>
              <a:defRPr/>
            </a:pPr>
            <a:r>
              <a:rPr lang="en-US" sz="2400" dirty="0" smtClean="0"/>
              <a:t>Simple relationships can also be described as either positive or negative. </a:t>
            </a:r>
          </a:p>
          <a:p>
            <a:pPr marL="0" indent="0">
              <a:buNone/>
              <a:defRPr/>
            </a:pPr>
            <a:endParaRPr lang="en-US" sz="2400" dirty="0"/>
          </a:p>
          <a:p>
            <a:pPr marL="400050" lvl="1" indent="0">
              <a:buNone/>
              <a:defRPr/>
            </a:pPr>
            <a:r>
              <a:rPr lang="en-US" sz="2000" b="1" dirty="0" smtClean="0">
                <a:solidFill>
                  <a:schemeClr val="bg2">
                    <a:lumMod val="40000"/>
                    <a:lumOff val="60000"/>
                  </a:schemeClr>
                </a:solidFill>
              </a:rPr>
              <a:t>Positive relationship</a:t>
            </a:r>
            <a:r>
              <a:rPr lang="en-US" sz="2000" dirty="0" smtClean="0"/>
              <a:t>: both variables increase or decrease together.</a:t>
            </a:r>
          </a:p>
          <a:p>
            <a:pPr marL="400050" lvl="1" indent="0">
              <a:buNone/>
              <a:defRPr/>
            </a:pPr>
            <a:endParaRPr lang="en-US" sz="2000" dirty="0"/>
          </a:p>
          <a:p>
            <a:pPr marL="400050" lvl="1" indent="0">
              <a:buNone/>
              <a:defRPr/>
            </a:pPr>
            <a:r>
              <a:rPr lang="en-US" sz="2000" b="1" dirty="0" smtClean="0">
                <a:solidFill>
                  <a:schemeClr val="bg2">
                    <a:lumMod val="40000"/>
                    <a:lumOff val="60000"/>
                  </a:schemeClr>
                </a:solidFill>
              </a:rPr>
              <a:t>Negative relationship</a:t>
            </a:r>
            <a:r>
              <a:rPr lang="en-US" sz="2000" dirty="0" smtClean="0"/>
              <a:t>: as one variable increases, the other decreases and vice versa.</a:t>
            </a:r>
          </a:p>
          <a:p>
            <a:pPr marL="0" indent="0">
              <a:buNone/>
              <a:defRPr/>
            </a:pPr>
            <a:endParaRPr lang="en-US" sz="2400" dirty="0"/>
          </a:p>
          <a:p>
            <a:pPr marL="0" indent="0">
              <a:buNone/>
              <a:defRPr/>
            </a:pPr>
            <a:r>
              <a:rPr lang="en-US" sz="2400" dirty="0" smtClean="0"/>
              <a:t>Identifying whether a simple relationship is positive or negative can be most easily determined by graphing.</a:t>
            </a:r>
            <a:endParaRPr lang="en-US" sz="2400" dirty="0"/>
          </a:p>
          <a:p>
            <a:pPr marL="0" indent="0">
              <a:buFont typeface="Wingdings" pitchFamily="2" charset="2"/>
              <a:buNone/>
              <a:defRPr/>
            </a:pPr>
            <a:endParaRPr lang="en-US" sz="2800" dirty="0" smtClean="0"/>
          </a:p>
          <a:p>
            <a:pPr marL="0" indent="0">
              <a:buFont typeface="Wingdings" pitchFamily="2" charset="2"/>
              <a:buNone/>
              <a:defRPr/>
            </a:pPr>
            <a:endParaRPr lang="en-US" sz="2800" dirty="0" smtClean="0"/>
          </a:p>
          <a:p>
            <a:pPr marL="0" indent="0">
              <a:buFont typeface="Wingdings" pitchFamily="2" charset="2"/>
              <a:buNone/>
              <a:defRPr/>
            </a:pPr>
            <a:endParaRPr lang="en-US" sz="1100" dirty="0" smtClean="0"/>
          </a:p>
          <a:p>
            <a:pPr>
              <a:buFont typeface="Wingdings" pitchFamily="2" charset="2"/>
              <a:buNone/>
              <a:defRPr/>
            </a:pPr>
            <a:endParaRPr lang="en-US" sz="2800" dirty="0" smtClean="0"/>
          </a:p>
        </p:txBody>
      </p:sp>
    </p:spTree>
    <p:extLst>
      <p:ext uri="{BB962C8B-B14F-4D97-AF65-F5344CB8AC3E}">
        <p14:creationId xmlns:p14="http://schemas.microsoft.com/office/powerpoint/2010/main" val="131649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914400"/>
            <a:ext cx="8153400" cy="4953000"/>
          </a:xfrm>
        </p:spPr>
        <p:txBody>
          <a:bodyPr>
            <a:normAutofit lnSpcReduction="10000"/>
          </a:bodyPr>
          <a:lstStyle/>
          <a:p>
            <a:pPr marL="395288" lvl="1" indent="-395288">
              <a:spcBef>
                <a:spcPts val="1200"/>
              </a:spcBef>
              <a:buFont typeface="Wingdings" pitchFamily="2" charset="2"/>
              <a:buNone/>
              <a:defRPr/>
            </a:pPr>
            <a:r>
              <a:rPr lang="en-US" sz="3200" i="1" dirty="0" smtClean="0">
                <a:ea typeface="+mn-ea"/>
                <a:cs typeface="+mn-cs"/>
              </a:rPr>
              <a:t>4. What kind of predictions can be made from the relationship?</a:t>
            </a:r>
          </a:p>
          <a:p>
            <a:pPr>
              <a:buFont typeface="Wingdings" pitchFamily="2" charset="2"/>
              <a:buNone/>
              <a:defRPr/>
            </a:pPr>
            <a:endParaRPr lang="en-US" sz="1600" dirty="0" smtClean="0"/>
          </a:p>
          <a:p>
            <a:pPr marL="0" indent="0">
              <a:buFont typeface="Wingdings" pitchFamily="2" charset="2"/>
              <a:buNone/>
              <a:defRPr/>
            </a:pPr>
            <a:r>
              <a:rPr lang="en-US" sz="2800" dirty="0" smtClean="0"/>
              <a:t>Predictions are made daily in all areas. Examples include weather forecasting, crop predictions, gasoline price predictions, and sports predictions. </a:t>
            </a:r>
            <a:r>
              <a:rPr lang="en-US" sz="2800" dirty="0" smtClean="0">
                <a:solidFill>
                  <a:srgbClr val="FF0000"/>
                </a:solidFill>
              </a:rPr>
              <a:t>Some predictions are more accurate than others</a:t>
            </a:r>
            <a:r>
              <a:rPr lang="en-US" sz="2800" dirty="0" smtClean="0"/>
              <a:t>, </a:t>
            </a:r>
            <a:r>
              <a:rPr lang="en-US" sz="2800" u="sng" dirty="0" smtClean="0">
                <a:solidFill>
                  <a:srgbClr val="FF0000"/>
                </a:solidFill>
              </a:rPr>
              <a:t>due to the strength of the relationship</a:t>
            </a:r>
            <a:r>
              <a:rPr lang="en-US" sz="2800" dirty="0" smtClean="0"/>
              <a:t>. That is, the stronger the relationship is between variables, the more accurate the prediction is.</a:t>
            </a:r>
          </a:p>
          <a:p>
            <a:pPr>
              <a:buFont typeface="Wingdings" pitchFamily="2" charset="2"/>
              <a:buNone/>
              <a:defRPr/>
            </a:pPr>
            <a:endParaRPr lang="en-US" sz="2800" dirty="0" smtClean="0"/>
          </a:p>
        </p:txBody>
      </p:sp>
    </p:spTree>
    <p:extLst>
      <p:ext uri="{BB962C8B-B14F-4D97-AF65-F5344CB8AC3E}">
        <p14:creationId xmlns:p14="http://schemas.microsoft.com/office/powerpoint/2010/main" val="2602656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MPSTEXTTITLE" val="Basic Mathematics Skills"/>
  <p:tag name="AMPSTEXTSUBTITLE" val=""/>
  <p:tag name="AMPSEDITION" val="11"/>
  <p:tag name="AMPSAUTHOR" val="Bittinger"/>
  <p:tag name="AMPSCOPYRIGHT" val="2011"/>
  <p:tag name="AMPSISBN" val="none"/>
  <p:tag name="AMPSLASTUSEDDATE" val="10/7/2009"/>
  <p:tag name="AMPSCHAPTERNUMBER" val=""/>
  <p:tag name="AMPSCHAPTERTITLE" val=""/>
  <p:tag name="AMPSCHAPTERSUBTITLE" val=""/>
  <p:tag name="AMPSFILEROOTNAME" val=""/>
  <p:tag name="AMPSEXPIRED" val="True"/>
  <p:tag name="AMPSINITDATE" val="12/15/2009"/>
  <p:tag name="AMPSPRESENTATIONTYPE" val="AMPSFrames"/>
  <p:tag name="AMPSCOPYRIGHTYEAR" val="2012 The McGraw-Hill Companies, Inc."/>
  <p:tag name="AMPSPUBLISHER" val=""/>
  <p:tag name="AMPSCONSTEXT" val="(continued)"/>
</p:tagLst>
</file>

<file path=ppt/theme/theme1.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bjecti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Sl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bjecti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xposi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x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olu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Proced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ini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anBo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32891</TotalTime>
  <Words>1702</Words>
  <Application>Microsoft Office PowerPoint</Application>
  <PresentationFormat>On-screen Show (4:3)</PresentationFormat>
  <Paragraphs>147</Paragraphs>
  <Slides>30</Slides>
  <Notes>2</Notes>
  <HiddenSlides>0</HiddenSlides>
  <MMClips>0</MMClips>
  <ScaleCrop>false</ScaleCrop>
  <HeadingPairs>
    <vt:vector size="8" baseType="variant">
      <vt:variant>
        <vt:lpstr>Fonts Used</vt:lpstr>
      </vt:variant>
      <vt:variant>
        <vt:i4>11</vt:i4>
      </vt:variant>
      <vt:variant>
        <vt:lpstr>Theme</vt:lpstr>
      </vt:variant>
      <vt:variant>
        <vt:i4>11</vt:i4>
      </vt:variant>
      <vt:variant>
        <vt:lpstr>Embedded OLE Servers</vt:lpstr>
      </vt:variant>
      <vt:variant>
        <vt:i4>1</vt:i4>
      </vt:variant>
      <vt:variant>
        <vt:lpstr>Slide Titles</vt:lpstr>
      </vt:variant>
      <vt:variant>
        <vt:i4>30</vt:i4>
      </vt:variant>
    </vt:vector>
  </HeadingPairs>
  <TitlesOfParts>
    <vt:vector size="53" baseType="lpstr">
      <vt:lpstr>Arial</vt:lpstr>
      <vt:lpstr>Arial Black</vt:lpstr>
      <vt:lpstr>Calibri</vt:lpstr>
      <vt:lpstr>Cambria Math</vt:lpstr>
      <vt:lpstr>Century Gothic</vt:lpstr>
      <vt:lpstr>Courier</vt:lpstr>
      <vt:lpstr>Helvetica</vt:lpstr>
      <vt:lpstr>Symbol</vt:lpstr>
      <vt:lpstr>Times New Roman</vt:lpstr>
      <vt:lpstr>Wingdings</vt:lpstr>
      <vt:lpstr>Wingdings 3</vt:lpstr>
      <vt:lpstr>Cover</vt:lpstr>
      <vt:lpstr>Sections</vt:lpstr>
      <vt:lpstr>Objectives</vt:lpstr>
      <vt:lpstr>Exposition</vt:lpstr>
      <vt:lpstr>Example</vt:lpstr>
      <vt:lpstr>Solution</vt:lpstr>
      <vt:lpstr>Procedure</vt:lpstr>
      <vt:lpstr>Definition</vt:lpstr>
      <vt:lpstr>TanBox</vt:lpstr>
      <vt:lpstr>1_Objectives</vt:lpstr>
      <vt:lpstr>Slice</vt:lpstr>
      <vt:lpstr>Equation</vt:lpstr>
      <vt:lpstr>PowerPoint Presentation</vt:lpstr>
      <vt:lpstr>PowerPoint Presentation</vt:lpstr>
      <vt:lpstr>Introduction</vt:lpstr>
      <vt:lpstr>PowerPoint Presentation</vt:lpstr>
      <vt:lpstr>PowerPoint Presentation</vt:lpstr>
      <vt:lpstr>Using correlation we will explore these questions:</vt:lpstr>
      <vt:lpstr>PowerPoint Presentation</vt:lpstr>
      <vt:lpstr>PowerPoint Presentation</vt:lpstr>
      <vt:lpstr>PowerPoint Presentation</vt:lpstr>
      <vt:lpstr>Correlation: does a relationship exist and how strong is it?</vt:lpstr>
      <vt:lpstr>The Correlation Coefficient, r.</vt:lpstr>
      <vt:lpstr>Regression</vt:lpstr>
      <vt:lpstr>Scatterplots</vt:lpstr>
      <vt:lpstr>Correlation visually (does a relationship exist, and if so, what is the strength?)</vt:lpstr>
      <vt:lpstr>PowerPoint Presentation</vt:lpstr>
      <vt:lpstr>PowerPoint Presentation</vt:lpstr>
      <vt:lpstr>Example: Car Rental Companies</vt:lpstr>
      <vt:lpstr>PowerPoint Presentation</vt:lpstr>
      <vt:lpstr>PowerPoint Presentation</vt:lpstr>
      <vt:lpstr>Regression lines</vt:lpstr>
      <vt:lpstr>Regression</vt:lpstr>
      <vt:lpstr>Regression Line</vt:lpstr>
      <vt:lpstr>Finding the regression line and linear regression model. </vt:lpstr>
      <vt:lpstr>Using the Regression model</vt:lpstr>
      <vt:lpstr>PowerPoint Presentation</vt:lpstr>
      <vt:lpstr>Key question to consider:</vt:lpstr>
      <vt:lpstr>Variation</vt:lpstr>
      <vt:lpstr>The Coefficient of Determination: r^2</vt:lpstr>
      <vt:lpstr>Making sense of the coefficient of determination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Booze</dc:creator>
  <cp:lastModifiedBy>Wiley, Tamera</cp:lastModifiedBy>
  <cp:revision>6312</cp:revision>
  <cp:lastPrinted>2012-06-25T14:56:34Z</cp:lastPrinted>
  <dcterms:created xsi:type="dcterms:W3CDTF">2009-06-05T19:21:04Z</dcterms:created>
  <dcterms:modified xsi:type="dcterms:W3CDTF">2017-11-27T21:27:28Z</dcterms:modified>
</cp:coreProperties>
</file>