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17" y="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7DE84-5AF4-486C-B800-1ACDD65BDA4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59812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E84-5AF4-486C-B800-1ACDD65BDA4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348278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E84-5AF4-486C-B800-1ACDD65BDA4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61799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E84-5AF4-486C-B800-1ACDD65BDA4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17072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7DE84-5AF4-486C-B800-1ACDD65BDA46}"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382386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7DE84-5AF4-486C-B800-1ACDD65BDA4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3385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7DE84-5AF4-486C-B800-1ACDD65BDA46}"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192457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7DE84-5AF4-486C-B800-1ACDD65BDA46}"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144484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7DE84-5AF4-486C-B800-1ACDD65BDA46}"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125826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7DE84-5AF4-486C-B800-1ACDD65BDA4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79833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7DE84-5AF4-486C-B800-1ACDD65BDA46}"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CFC3D-712C-4A70-990D-B7BECCD3668B}" type="slidenum">
              <a:rPr lang="en-US" smtClean="0"/>
              <a:t>‹#›</a:t>
            </a:fld>
            <a:endParaRPr lang="en-US"/>
          </a:p>
        </p:txBody>
      </p:sp>
    </p:spTree>
    <p:extLst>
      <p:ext uri="{BB962C8B-B14F-4D97-AF65-F5344CB8AC3E}">
        <p14:creationId xmlns:p14="http://schemas.microsoft.com/office/powerpoint/2010/main" val="412344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57DE84-5AF4-486C-B800-1ACDD65BDA46}" type="datetimeFigureOut">
              <a:rPr lang="en-US" smtClean="0"/>
              <a:t>2/11/2019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0CFC3D-712C-4A70-990D-B7BECCD3668B}" type="slidenum">
              <a:rPr lang="en-US" smtClean="0"/>
              <a:t>‹#›</a:t>
            </a:fld>
            <a:endParaRPr lang="en-US"/>
          </a:p>
        </p:txBody>
      </p:sp>
    </p:spTree>
    <p:extLst>
      <p:ext uri="{BB962C8B-B14F-4D97-AF65-F5344CB8AC3E}">
        <p14:creationId xmlns:p14="http://schemas.microsoft.com/office/powerpoint/2010/main" val="3564039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a:t>
            </a:r>
            <a:r>
              <a:rPr lang="en-US" dirty="0" smtClean="0"/>
              <a:t> 7 Part A </a:t>
            </a:r>
            <a:endParaRPr lang="en-US" dirty="0"/>
          </a:p>
        </p:txBody>
      </p:sp>
      <p:sp>
        <p:nvSpPr>
          <p:cNvPr id="3" name="Subtitle 2"/>
          <p:cNvSpPr>
            <a:spLocks noGrp="1"/>
          </p:cNvSpPr>
          <p:nvPr>
            <p:ph type="subTitle" idx="1"/>
          </p:nvPr>
        </p:nvSpPr>
        <p:spPr/>
        <p:txBody>
          <a:bodyPr/>
          <a:lstStyle/>
          <a:p>
            <a:r>
              <a:rPr lang="en-US" dirty="0" smtClean="0"/>
              <a:t>Sampling </a:t>
            </a:r>
            <a:endParaRPr lang="en-US" dirty="0"/>
          </a:p>
        </p:txBody>
      </p:sp>
    </p:spTree>
    <p:extLst>
      <p:ext uri="{BB962C8B-B14F-4D97-AF65-F5344CB8AC3E}">
        <p14:creationId xmlns:p14="http://schemas.microsoft.com/office/powerpoint/2010/main" val="3526576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41" y="121298"/>
            <a:ext cx="8322906" cy="707886"/>
          </a:xfrm>
          <a:prstGeom prst="rect">
            <a:avLst/>
          </a:prstGeom>
          <a:noFill/>
        </p:spPr>
        <p:txBody>
          <a:bodyPr wrap="square" rtlCol="0">
            <a:spAutoFit/>
          </a:bodyPr>
          <a:lstStyle/>
          <a:p>
            <a:r>
              <a:rPr lang="en-US" sz="2000" b="1" dirty="0" smtClean="0"/>
              <a:t>Here are some basic sampling techniques used to obtain unbiased data: </a:t>
            </a:r>
          </a:p>
          <a:p>
            <a:r>
              <a:rPr lang="en-US" sz="2000" b="1" dirty="0" smtClean="0"/>
              <a:t>Convenience, Random, Systematic, Stratified, Cluster</a:t>
            </a:r>
            <a:endParaRPr lang="en-US" sz="2000" b="1" dirty="0"/>
          </a:p>
        </p:txBody>
      </p:sp>
      <p:sp>
        <p:nvSpPr>
          <p:cNvPr id="3" name="Rectangle 2"/>
          <p:cNvSpPr/>
          <p:nvPr/>
        </p:nvSpPr>
        <p:spPr>
          <a:xfrm>
            <a:off x="624410" y="1941994"/>
            <a:ext cx="4818435" cy="369332"/>
          </a:xfrm>
          <a:prstGeom prst="rect">
            <a:avLst/>
          </a:prstGeom>
        </p:spPr>
        <p:txBody>
          <a:bodyPr wrap="none">
            <a:spAutoFit/>
          </a:bodyPr>
          <a:lstStyle/>
          <a:p>
            <a:r>
              <a:rPr lang="en-US" u="sng" dirty="0" smtClean="0"/>
              <a:t>Convenience</a:t>
            </a:r>
            <a:r>
              <a:rPr lang="en-US" dirty="0" smtClean="0"/>
              <a:t>: using subjects that are convenient. </a:t>
            </a:r>
            <a:endParaRPr lang="en-US" dirty="0"/>
          </a:p>
        </p:txBody>
      </p:sp>
      <p:sp>
        <p:nvSpPr>
          <p:cNvPr id="4" name="Rectangle 3"/>
          <p:cNvSpPr/>
          <p:nvPr/>
        </p:nvSpPr>
        <p:spPr>
          <a:xfrm>
            <a:off x="624410" y="3343294"/>
            <a:ext cx="8275086" cy="369332"/>
          </a:xfrm>
          <a:prstGeom prst="rect">
            <a:avLst/>
          </a:prstGeom>
        </p:spPr>
        <p:txBody>
          <a:bodyPr wrap="none">
            <a:spAutoFit/>
          </a:bodyPr>
          <a:lstStyle/>
          <a:p>
            <a:r>
              <a:rPr lang="en-US" u="sng" dirty="0" smtClean="0"/>
              <a:t>Systematic</a:t>
            </a:r>
            <a:r>
              <a:rPr lang="en-US" dirty="0" smtClean="0"/>
              <a:t>: selected by numbering each subject and then selecting every </a:t>
            </a:r>
            <a:r>
              <a:rPr lang="en-US" i="1" dirty="0" smtClean="0"/>
              <a:t>k</a:t>
            </a:r>
            <a:r>
              <a:rPr lang="en-US" dirty="0" smtClean="0"/>
              <a:t>th subject.  </a:t>
            </a:r>
            <a:endParaRPr lang="en-US" dirty="0"/>
          </a:p>
        </p:txBody>
      </p:sp>
      <p:sp>
        <p:nvSpPr>
          <p:cNvPr id="5" name="Rectangle 4"/>
          <p:cNvSpPr/>
          <p:nvPr/>
        </p:nvSpPr>
        <p:spPr>
          <a:xfrm>
            <a:off x="624410" y="2663814"/>
            <a:ext cx="6334619" cy="369332"/>
          </a:xfrm>
          <a:prstGeom prst="rect">
            <a:avLst/>
          </a:prstGeom>
        </p:spPr>
        <p:txBody>
          <a:bodyPr wrap="none">
            <a:spAutoFit/>
          </a:bodyPr>
          <a:lstStyle/>
          <a:p>
            <a:r>
              <a:rPr lang="en-US" u="sng" dirty="0" smtClean="0"/>
              <a:t>Random</a:t>
            </a:r>
            <a:r>
              <a:rPr lang="en-US" dirty="0" smtClean="0"/>
              <a:t>: selected by using chance methods or random numbers. </a:t>
            </a:r>
            <a:endParaRPr lang="en-US" dirty="0"/>
          </a:p>
        </p:txBody>
      </p:sp>
      <p:sp>
        <p:nvSpPr>
          <p:cNvPr id="6" name="Rectangle 5"/>
          <p:cNvSpPr/>
          <p:nvPr/>
        </p:nvSpPr>
        <p:spPr>
          <a:xfrm>
            <a:off x="624410" y="4117515"/>
            <a:ext cx="8118374" cy="923330"/>
          </a:xfrm>
          <a:prstGeom prst="rect">
            <a:avLst/>
          </a:prstGeom>
        </p:spPr>
        <p:txBody>
          <a:bodyPr wrap="square">
            <a:spAutoFit/>
          </a:bodyPr>
          <a:lstStyle/>
          <a:p>
            <a:r>
              <a:rPr lang="en-US" u="sng" dirty="0" smtClean="0"/>
              <a:t>Stratified sampling</a:t>
            </a:r>
            <a:r>
              <a:rPr lang="en-US" dirty="0" smtClean="0"/>
              <a:t>: selected by dividing the population into groups (called strata) according to some characteristic that is important to the study, then sampling from each group.</a:t>
            </a:r>
            <a:endParaRPr lang="en-US" dirty="0"/>
          </a:p>
        </p:txBody>
      </p:sp>
      <p:sp>
        <p:nvSpPr>
          <p:cNvPr id="7" name="Rectangle 6"/>
          <p:cNvSpPr/>
          <p:nvPr/>
        </p:nvSpPr>
        <p:spPr>
          <a:xfrm>
            <a:off x="624410" y="5393333"/>
            <a:ext cx="8118374" cy="923330"/>
          </a:xfrm>
          <a:prstGeom prst="rect">
            <a:avLst/>
          </a:prstGeom>
        </p:spPr>
        <p:txBody>
          <a:bodyPr wrap="square">
            <a:spAutoFit/>
          </a:bodyPr>
          <a:lstStyle/>
          <a:p>
            <a:r>
              <a:rPr lang="en-US" u="sng" dirty="0" smtClean="0"/>
              <a:t>Cluster sampling</a:t>
            </a:r>
            <a:r>
              <a:rPr lang="en-US" dirty="0" smtClean="0"/>
              <a:t>: the population is first divided into groups called clusters by some means such as geographic area. The researcher then randomly selects some of the clusters and uses all subjects in those selected clusters as subjects for sampling.</a:t>
            </a:r>
            <a:endParaRPr lang="en-US" dirty="0"/>
          </a:p>
        </p:txBody>
      </p:sp>
      <p:sp>
        <p:nvSpPr>
          <p:cNvPr id="8" name="TextBox 7"/>
          <p:cNvSpPr txBox="1"/>
          <p:nvPr/>
        </p:nvSpPr>
        <p:spPr>
          <a:xfrm>
            <a:off x="354563" y="1139332"/>
            <a:ext cx="8248261" cy="707886"/>
          </a:xfrm>
          <a:prstGeom prst="rect">
            <a:avLst/>
          </a:prstGeom>
          <a:noFill/>
        </p:spPr>
        <p:txBody>
          <a:bodyPr wrap="square" rtlCol="0">
            <a:spAutoFit/>
          </a:bodyPr>
          <a:lstStyle/>
          <a:p>
            <a:r>
              <a:rPr lang="en-US" sz="2000" b="1" dirty="0" smtClean="0">
                <a:solidFill>
                  <a:schemeClr val="accent6">
                    <a:lumMod val="75000"/>
                  </a:schemeClr>
                </a:solidFill>
              </a:rPr>
              <a:t>Let’s try to apply these techniques to selecting cards from a deck. You are the researcher and the cards are your subjects. </a:t>
            </a:r>
            <a:endParaRPr lang="en-US" sz="2000" b="1" dirty="0">
              <a:solidFill>
                <a:schemeClr val="accent6">
                  <a:lumMod val="75000"/>
                </a:schemeClr>
              </a:solidFill>
            </a:endParaRPr>
          </a:p>
        </p:txBody>
      </p:sp>
    </p:spTree>
    <p:extLst>
      <p:ext uri="{BB962C8B-B14F-4D97-AF65-F5344CB8AC3E}">
        <p14:creationId xmlns:p14="http://schemas.microsoft.com/office/powerpoint/2010/main" val="6273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76200"/>
            <a:ext cx="7162800" cy="461665"/>
          </a:xfrm>
          <a:prstGeom prst="rect">
            <a:avLst/>
          </a:prstGeom>
        </p:spPr>
        <p:txBody>
          <a:bodyPr wrap="square">
            <a:spAutoFit/>
          </a:bodyPr>
          <a:lstStyle/>
          <a:p>
            <a:r>
              <a:rPr lang="en-US" sz="2400" u="sng" dirty="0"/>
              <a:t>Convenience</a:t>
            </a:r>
            <a:r>
              <a:rPr lang="en-US" sz="2400" dirty="0"/>
              <a:t>: using subjects that are convenient. </a:t>
            </a:r>
            <a:endParaRPr lang="en-US" sz="2400" dirty="0"/>
          </a:p>
        </p:txBody>
      </p:sp>
    </p:spTree>
    <p:extLst>
      <p:ext uri="{BB962C8B-B14F-4D97-AF65-F5344CB8AC3E}">
        <p14:creationId xmlns:p14="http://schemas.microsoft.com/office/powerpoint/2010/main" val="588701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461665"/>
          </a:xfrm>
          <a:prstGeom prst="rect">
            <a:avLst/>
          </a:prstGeom>
        </p:spPr>
        <p:txBody>
          <a:bodyPr wrap="square">
            <a:spAutoFit/>
          </a:bodyPr>
          <a:lstStyle/>
          <a:p>
            <a:r>
              <a:rPr lang="en-US" sz="2400" u="sng" dirty="0"/>
              <a:t>Random</a:t>
            </a:r>
            <a:r>
              <a:rPr lang="en-US" sz="2400" dirty="0"/>
              <a:t>: selected by using chance methods or random numbers. </a:t>
            </a:r>
            <a:endParaRPr lang="en-US" sz="2400" dirty="0"/>
          </a:p>
        </p:txBody>
      </p:sp>
    </p:spTree>
    <p:extLst>
      <p:ext uri="{BB962C8B-B14F-4D97-AF65-F5344CB8AC3E}">
        <p14:creationId xmlns:p14="http://schemas.microsoft.com/office/powerpoint/2010/main" val="39696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1"/>
            <a:ext cx="8229600" cy="830997"/>
          </a:xfrm>
          <a:prstGeom prst="rect">
            <a:avLst/>
          </a:prstGeom>
        </p:spPr>
        <p:txBody>
          <a:bodyPr wrap="square">
            <a:spAutoFit/>
          </a:bodyPr>
          <a:lstStyle/>
          <a:p>
            <a:pPr algn="ctr"/>
            <a:r>
              <a:rPr lang="en-US" sz="2400" u="sng" dirty="0"/>
              <a:t>Systematic</a:t>
            </a:r>
            <a:r>
              <a:rPr lang="en-US" sz="2400" dirty="0"/>
              <a:t>: selected by numbering each subject and then selecting every </a:t>
            </a:r>
            <a:r>
              <a:rPr lang="en-US" sz="2400" i="1" dirty="0"/>
              <a:t>k</a:t>
            </a:r>
            <a:r>
              <a:rPr lang="en-US" sz="2400" dirty="0"/>
              <a:t>th subject.  </a:t>
            </a:r>
            <a:endParaRPr lang="en-US" sz="2400" dirty="0"/>
          </a:p>
        </p:txBody>
      </p:sp>
    </p:spTree>
    <p:extLst>
      <p:ext uri="{BB962C8B-B14F-4D97-AF65-F5344CB8AC3E}">
        <p14:creationId xmlns:p14="http://schemas.microsoft.com/office/powerpoint/2010/main" val="408854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1200329"/>
          </a:xfrm>
          <a:prstGeom prst="rect">
            <a:avLst/>
          </a:prstGeom>
        </p:spPr>
        <p:txBody>
          <a:bodyPr wrap="square">
            <a:spAutoFit/>
          </a:bodyPr>
          <a:lstStyle/>
          <a:p>
            <a:pPr algn="ctr"/>
            <a:r>
              <a:rPr lang="en-US" sz="2400" u="sng" dirty="0"/>
              <a:t>Stratified sampling</a:t>
            </a:r>
            <a:r>
              <a:rPr lang="en-US" sz="2400" dirty="0"/>
              <a:t>: selected by dividing the population into groups (called strata) according to some characteristic that is important to the study, then sampling from each group.</a:t>
            </a:r>
            <a:endParaRPr lang="en-US" sz="2400" dirty="0"/>
          </a:p>
        </p:txBody>
      </p:sp>
    </p:spTree>
    <p:extLst>
      <p:ext uri="{BB962C8B-B14F-4D97-AF65-F5344CB8AC3E}">
        <p14:creationId xmlns:p14="http://schemas.microsoft.com/office/powerpoint/2010/main" val="373548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1569660"/>
          </a:xfrm>
          <a:prstGeom prst="rect">
            <a:avLst/>
          </a:prstGeom>
        </p:spPr>
        <p:txBody>
          <a:bodyPr wrap="square">
            <a:spAutoFit/>
          </a:bodyPr>
          <a:lstStyle/>
          <a:p>
            <a:r>
              <a:rPr lang="en-US" sz="2400" u="sng" dirty="0"/>
              <a:t>Cluster sampling</a:t>
            </a:r>
            <a:r>
              <a:rPr lang="en-US" sz="2400" dirty="0"/>
              <a:t>: the population is first divided into groups called clusters by some means such as geographic area. The researcher then randomly selects some of the clusters and uses all subjects in those selected clusters as subjects for sampling.</a:t>
            </a:r>
            <a:endParaRPr lang="en-US" sz="2400" dirty="0"/>
          </a:p>
        </p:txBody>
      </p:sp>
    </p:spTree>
    <p:extLst>
      <p:ext uri="{BB962C8B-B14F-4D97-AF65-F5344CB8AC3E}">
        <p14:creationId xmlns:p14="http://schemas.microsoft.com/office/powerpoint/2010/main" val="353663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TotalTime>
  <Words>262</Words>
  <Application>Microsoft Office PowerPoint</Application>
  <PresentationFormat>On-screen Show (4:3)</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Calibri Light</vt:lpstr>
      <vt:lpstr>Office Theme</vt:lpstr>
      <vt:lpstr>Ch 7 Part A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7</dc:title>
  <dc:creator>Wiley, Tamera</dc:creator>
  <cp:lastModifiedBy>Wiley, Tamera</cp:lastModifiedBy>
  <cp:revision>8</cp:revision>
  <dcterms:created xsi:type="dcterms:W3CDTF">2017-07-15T00:11:34Z</dcterms:created>
  <dcterms:modified xsi:type="dcterms:W3CDTF">2019-02-11T21:27:20Z</dcterms:modified>
</cp:coreProperties>
</file>