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60" r:id="rId2"/>
    <p:sldId id="258" r:id="rId3"/>
    <p:sldId id="257" r:id="rId4"/>
    <p:sldId id="263" r:id="rId5"/>
    <p:sldId id="259" r:id="rId6"/>
    <p:sldId id="264" r:id="rId7"/>
    <p:sldId id="268" r:id="rId8"/>
    <p:sldId id="266" r:id="rId9"/>
    <p:sldId id="267"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ltos, Karita" initials="MK" lastIdx="3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01" d="100"/>
          <a:sy n="101" d="100"/>
        </p:scale>
        <p:origin x="-96"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CAC604-8030-477C-8A03-EBAEF3C988AF}" type="datetimeFigureOut">
              <a:rPr lang="en-US" smtClean="0"/>
              <a:t>9/13/2017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3BA49F-108B-4E8C-9262-CEDF516F9B22}" type="slidenum">
              <a:rPr lang="en-US" smtClean="0"/>
              <a:t>‹#›</a:t>
            </a:fld>
            <a:endParaRPr lang="en-US"/>
          </a:p>
        </p:txBody>
      </p:sp>
    </p:spTree>
    <p:extLst>
      <p:ext uri="{BB962C8B-B14F-4D97-AF65-F5344CB8AC3E}">
        <p14:creationId xmlns:p14="http://schemas.microsoft.com/office/powerpoint/2010/main" val="2786738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133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3515" indent="-282121">
              <a:defRPr>
                <a:solidFill>
                  <a:schemeClr val="tx1"/>
                </a:solidFill>
                <a:latin typeface="Arial" charset="0"/>
              </a:defRPr>
            </a:lvl2pPr>
            <a:lvl3pPr marL="1128484" indent="-225697">
              <a:defRPr>
                <a:solidFill>
                  <a:schemeClr val="tx1"/>
                </a:solidFill>
                <a:latin typeface="Arial" charset="0"/>
              </a:defRPr>
            </a:lvl3pPr>
            <a:lvl4pPr marL="1579877" indent="-225697">
              <a:defRPr>
                <a:solidFill>
                  <a:schemeClr val="tx1"/>
                </a:solidFill>
                <a:latin typeface="Arial" charset="0"/>
              </a:defRPr>
            </a:lvl4pPr>
            <a:lvl5pPr marL="2031271" indent="-225697">
              <a:defRPr>
                <a:solidFill>
                  <a:schemeClr val="tx1"/>
                </a:solidFill>
                <a:latin typeface="Arial" charset="0"/>
              </a:defRPr>
            </a:lvl5pPr>
            <a:lvl6pPr marL="2482665" indent="-225697" eaLnBrk="0" fontAlgn="base" hangingPunct="0">
              <a:spcBef>
                <a:spcPct val="0"/>
              </a:spcBef>
              <a:spcAft>
                <a:spcPct val="0"/>
              </a:spcAft>
              <a:defRPr>
                <a:solidFill>
                  <a:schemeClr val="tx1"/>
                </a:solidFill>
                <a:latin typeface="Arial" charset="0"/>
              </a:defRPr>
            </a:lvl6pPr>
            <a:lvl7pPr marL="2934058" indent="-225697" eaLnBrk="0" fontAlgn="base" hangingPunct="0">
              <a:spcBef>
                <a:spcPct val="0"/>
              </a:spcBef>
              <a:spcAft>
                <a:spcPct val="0"/>
              </a:spcAft>
              <a:defRPr>
                <a:solidFill>
                  <a:schemeClr val="tx1"/>
                </a:solidFill>
                <a:latin typeface="Arial" charset="0"/>
              </a:defRPr>
            </a:lvl7pPr>
            <a:lvl8pPr marL="3385452" indent="-225697" eaLnBrk="0" fontAlgn="base" hangingPunct="0">
              <a:spcBef>
                <a:spcPct val="0"/>
              </a:spcBef>
              <a:spcAft>
                <a:spcPct val="0"/>
              </a:spcAft>
              <a:defRPr>
                <a:solidFill>
                  <a:schemeClr val="tx1"/>
                </a:solidFill>
                <a:latin typeface="Arial" charset="0"/>
              </a:defRPr>
            </a:lvl8pPr>
            <a:lvl9pPr marL="3836845" indent="-225697" eaLnBrk="0" fontAlgn="base" hangingPunct="0">
              <a:spcBef>
                <a:spcPct val="0"/>
              </a:spcBef>
              <a:spcAft>
                <a:spcPct val="0"/>
              </a:spcAft>
              <a:defRPr>
                <a:solidFill>
                  <a:schemeClr val="tx1"/>
                </a:solidFill>
                <a:latin typeface="Arial" charset="0"/>
              </a:defRPr>
            </a:lvl9pPr>
          </a:lstStyle>
          <a:p>
            <a:fld id="{535CEBE1-20B0-4192-B5EF-5F60149C766D}" type="slidenum">
              <a:rPr lang="en-US">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918078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B6B0466-98E2-4BA8-ADCC-ABAB45888684}"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1B62F-C325-465E-BBAB-2075B99AFD97}" type="slidenum">
              <a:rPr lang="en-US" smtClean="0"/>
              <a:t>‹#›</a:t>
            </a:fld>
            <a:endParaRPr lang="en-US"/>
          </a:p>
        </p:txBody>
      </p:sp>
    </p:spTree>
    <p:extLst>
      <p:ext uri="{BB962C8B-B14F-4D97-AF65-F5344CB8AC3E}">
        <p14:creationId xmlns:p14="http://schemas.microsoft.com/office/powerpoint/2010/main" val="5163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6B0466-98E2-4BA8-ADCC-ABAB45888684}"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1B62F-C325-465E-BBAB-2075B99AFD97}" type="slidenum">
              <a:rPr lang="en-US" smtClean="0"/>
              <a:t>‹#›</a:t>
            </a:fld>
            <a:endParaRPr lang="en-US"/>
          </a:p>
        </p:txBody>
      </p:sp>
    </p:spTree>
    <p:extLst>
      <p:ext uri="{BB962C8B-B14F-4D97-AF65-F5344CB8AC3E}">
        <p14:creationId xmlns:p14="http://schemas.microsoft.com/office/powerpoint/2010/main" val="291049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6B0466-98E2-4BA8-ADCC-ABAB45888684}"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1B62F-C325-465E-BBAB-2075B99AFD97}" type="slidenum">
              <a:rPr lang="en-US" smtClean="0"/>
              <a:t>‹#›</a:t>
            </a:fld>
            <a:endParaRPr lang="en-US"/>
          </a:p>
        </p:txBody>
      </p:sp>
    </p:spTree>
    <p:extLst>
      <p:ext uri="{BB962C8B-B14F-4D97-AF65-F5344CB8AC3E}">
        <p14:creationId xmlns:p14="http://schemas.microsoft.com/office/powerpoint/2010/main" val="24633609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r>
              <a:rPr lang="en-US">
                <a:solidFill>
                  <a:srgbClr val="000000"/>
                </a:solidFill>
              </a:rPr>
              <a:t>Bluman, Chapter 3</a:t>
            </a:r>
          </a:p>
        </p:txBody>
      </p:sp>
      <p:sp>
        <p:nvSpPr>
          <p:cNvPr id="6" name="Rectangle 3"/>
          <p:cNvSpPr>
            <a:spLocks noGrp="1" noChangeArrowheads="1"/>
          </p:cNvSpPr>
          <p:nvPr>
            <p:ph type="sldNum" sz="quarter" idx="11"/>
          </p:nvPr>
        </p:nvSpPr>
        <p:spPr>
          <a:ln/>
        </p:spPr>
        <p:txBody>
          <a:bodyPr/>
          <a:lstStyle>
            <a:lvl1pPr>
              <a:defRPr/>
            </a:lvl1pPr>
          </a:lstStyle>
          <a:p>
            <a:pPr>
              <a:defRPr/>
            </a:pPr>
            <a:fld id="{FDF63673-8213-4D80-B5EE-82E30815F0C2}" type="slidenum">
              <a:rPr lang="en-US">
                <a:solidFill>
                  <a:srgbClr val="000000"/>
                </a:solidFill>
              </a:rPr>
              <a:pPr>
                <a:defRPr/>
              </a:pPr>
              <a:t>‹#›</a:t>
            </a:fld>
            <a:endParaRPr lang="en-US">
              <a:solidFill>
                <a:srgbClr val="000000"/>
              </a:solidFill>
            </a:endParaRPr>
          </a:p>
        </p:txBody>
      </p:sp>
      <p:sp>
        <p:nvSpPr>
          <p:cNvPr id="7" name="Rectangle 16"/>
          <p:cNvSpPr>
            <a:spLocks noGrp="1" noChangeArrowheads="1"/>
          </p:cNvSpPr>
          <p:nvPr>
            <p:ph type="dt" sz="half" idx="12"/>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44845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6B0466-98E2-4BA8-ADCC-ABAB45888684}"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1B62F-C325-465E-BBAB-2075B99AFD97}" type="slidenum">
              <a:rPr lang="en-US" smtClean="0"/>
              <a:t>‹#›</a:t>
            </a:fld>
            <a:endParaRPr lang="en-US"/>
          </a:p>
        </p:txBody>
      </p:sp>
    </p:spTree>
    <p:extLst>
      <p:ext uri="{BB962C8B-B14F-4D97-AF65-F5344CB8AC3E}">
        <p14:creationId xmlns:p14="http://schemas.microsoft.com/office/powerpoint/2010/main" val="706699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6B0466-98E2-4BA8-ADCC-ABAB45888684}"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1B62F-C325-465E-BBAB-2075B99AFD97}" type="slidenum">
              <a:rPr lang="en-US" smtClean="0"/>
              <a:t>‹#›</a:t>
            </a:fld>
            <a:endParaRPr lang="en-US"/>
          </a:p>
        </p:txBody>
      </p:sp>
    </p:spTree>
    <p:extLst>
      <p:ext uri="{BB962C8B-B14F-4D97-AF65-F5344CB8AC3E}">
        <p14:creationId xmlns:p14="http://schemas.microsoft.com/office/powerpoint/2010/main" val="2442108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B6B0466-98E2-4BA8-ADCC-ABAB45888684}" type="datetimeFigureOut">
              <a:rPr lang="en-US" smtClean="0"/>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E1B62F-C325-465E-BBAB-2075B99AFD97}" type="slidenum">
              <a:rPr lang="en-US" smtClean="0"/>
              <a:t>‹#›</a:t>
            </a:fld>
            <a:endParaRPr lang="en-US"/>
          </a:p>
        </p:txBody>
      </p:sp>
    </p:spTree>
    <p:extLst>
      <p:ext uri="{BB962C8B-B14F-4D97-AF65-F5344CB8AC3E}">
        <p14:creationId xmlns:p14="http://schemas.microsoft.com/office/powerpoint/2010/main" val="3595606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B6B0466-98E2-4BA8-ADCC-ABAB45888684}" type="datetimeFigureOut">
              <a:rPr lang="en-US" smtClean="0"/>
              <a:t>9/13/2017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E1B62F-C325-465E-BBAB-2075B99AFD97}" type="slidenum">
              <a:rPr lang="en-US" smtClean="0"/>
              <a:t>‹#›</a:t>
            </a:fld>
            <a:endParaRPr lang="en-US"/>
          </a:p>
        </p:txBody>
      </p:sp>
    </p:spTree>
    <p:extLst>
      <p:ext uri="{BB962C8B-B14F-4D97-AF65-F5344CB8AC3E}">
        <p14:creationId xmlns:p14="http://schemas.microsoft.com/office/powerpoint/2010/main" val="1066128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B6B0466-98E2-4BA8-ADCC-ABAB45888684}" type="datetimeFigureOut">
              <a:rPr lang="en-US" smtClean="0"/>
              <a:t>9/13/2017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E1B62F-C325-465E-BBAB-2075B99AFD97}" type="slidenum">
              <a:rPr lang="en-US" smtClean="0"/>
              <a:t>‹#›</a:t>
            </a:fld>
            <a:endParaRPr lang="en-US"/>
          </a:p>
        </p:txBody>
      </p:sp>
    </p:spTree>
    <p:extLst>
      <p:ext uri="{BB962C8B-B14F-4D97-AF65-F5344CB8AC3E}">
        <p14:creationId xmlns:p14="http://schemas.microsoft.com/office/powerpoint/2010/main" val="4205021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6B0466-98E2-4BA8-ADCC-ABAB45888684}" type="datetimeFigureOut">
              <a:rPr lang="en-US" smtClean="0"/>
              <a:t>9/13/2017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E1B62F-C325-465E-BBAB-2075B99AFD97}" type="slidenum">
              <a:rPr lang="en-US" smtClean="0"/>
              <a:t>‹#›</a:t>
            </a:fld>
            <a:endParaRPr lang="en-US"/>
          </a:p>
        </p:txBody>
      </p:sp>
    </p:spTree>
    <p:extLst>
      <p:ext uri="{BB962C8B-B14F-4D97-AF65-F5344CB8AC3E}">
        <p14:creationId xmlns:p14="http://schemas.microsoft.com/office/powerpoint/2010/main" val="1115137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6B0466-98E2-4BA8-ADCC-ABAB45888684}" type="datetimeFigureOut">
              <a:rPr lang="en-US" smtClean="0"/>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E1B62F-C325-465E-BBAB-2075B99AFD97}" type="slidenum">
              <a:rPr lang="en-US" smtClean="0"/>
              <a:t>‹#›</a:t>
            </a:fld>
            <a:endParaRPr lang="en-US"/>
          </a:p>
        </p:txBody>
      </p:sp>
    </p:spTree>
    <p:extLst>
      <p:ext uri="{BB962C8B-B14F-4D97-AF65-F5344CB8AC3E}">
        <p14:creationId xmlns:p14="http://schemas.microsoft.com/office/powerpoint/2010/main" val="2738962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6B0466-98E2-4BA8-ADCC-ABAB45888684}" type="datetimeFigureOut">
              <a:rPr lang="en-US" smtClean="0"/>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E1B62F-C325-465E-BBAB-2075B99AFD97}" type="slidenum">
              <a:rPr lang="en-US" smtClean="0"/>
              <a:t>‹#›</a:t>
            </a:fld>
            <a:endParaRPr lang="en-US"/>
          </a:p>
        </p:txBody>
      </p:sp>
    </p:spTree>
    <p:extLst>
      <p:ext uri="{BB962C8B-B14F-4D97-AF65-F5344CB8AC3E}">
        <p14:creationId xmlns:p14="http://schemas.microsoft.com/office/powerpoint/2010/main" val="3982768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6B0466-98E2-4BA8-ADCC-ABAB45888684}" type="datetimeFigureOut">
              <a:rPr lang="en-US" smtClean="0"/>
              <a:t>9/13/2017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E1B62F-C325-465E-BBAB-2075B99AFD97}" type="slidenum">
              <a:rPr lang="en-US" smtClean="0"/>
              <a:t>‹#›</a:t>
            </a:fld>
            <a:endParaRPr lang="en-US"/>
          </a:p>
        </p:txBody>
      </p:sp>
    </p:spTree>
    <p:extLst>
      <p:ext uri="{BB962C8B-B14F-4D97-AF65-F5344CB8AC3E}">
        <p14:creationId xmlns:p14="http://schemas.microsoft.com/office/powerpoint/2010/main" val="23830791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15.png"/><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slideLayout" Target="../slideLayouts/slideLayout2.xml"/><Relationship Id="rId1" Type="http://schemas.openxmlformats.org/officeDocument/2006/relationships/video" Target="https://www.youtube.com/embed/esVIWpxmCY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8901"/>
            <a:ext cx="7886700" cy="539749"/>
          </a:xfrm>
        </p:spPr>
        <p:txBody>
          <a:bodyPr>
            <a:normAutofit fontScale="90000"/>
          </a:bodyPr>
          <a:lstStyle/>
          <a:p>
            <a:r>
              <a:rPr lang="en-US" dirty="0" smtClean="0"/>
              <a:t>Reading Histograms: </a:t>
            </a:r>
            <a:r>
              <a:rPr lang="en-US" b="1" dirty="0" smtClean="0">
                <a:solidFill>
                  <a:srgbClr val="FF0000"/>
                </a:solidFill>
              </a:rPr>
              <a:t>S</a:t>
            </a:r>
            <a:r>
              <a:rPr lang="en-US" dirty="0" smtClean="0"/>
              <a:t>hapes</a:t>
            </a:r>
            <a:endParaRPr lang="en-US" dirty="0"/>
          </a:p>
        </p:txBody>
      </p:sp>
      <p:pic>
        <p:nvPicPr>
          <p:cNvPr id="4" name="Picture 6" descr="bell_shap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691" y="981852"/>
            <a:ext cx="2739098" cy="1243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unifor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05499" y="2590603"/>
            <a:ext cx="2739097" cy="1252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j_shap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1971" y="4218589"/>
            <a:ext cx="2728617" cy="1247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descr="reverse_j_shap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48249" y="4199739"/>
            <a:ext cx="2728617" cy="1239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right_skewed"/>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32752" y="989328"/>
            <a:ext cx="2725123" cy="1237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left_skewed"/>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05499" y="989328"/>
            <a:ext cx="2739097" cy="1244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0" descr="bimodal"/>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3321" y="2604751"/>
            <a:ext cx="2725123" cy="1237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1" descr="u_shaped"/>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32753" y="2603085"/>
            <a:ext cx="2739098" cy="1239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68268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r>
              <a:rPr lang="en-US" dirty="0" smtClean="0"/>
              <a:t>Directions: </a:t>
            </a:r>
            <a:endParaRPr lang="en-US" dirty="0"/>
          </a:p>
        </p:txBody>
      </p:sp>
      <p:sp>
        <p:nvSpPr>
          <p:cNvPr id="3" name="Content Placeholder 2"/>
          <p:cNvSpPr>
            <a:spLocks noGrp="1"/>
          </p:cNvSpPr>
          <p:nvPr>
            <p:ph idx="1"/>
          </p:nvPr>
        </p:nvSpPr>
        <p:spPr>
          <a:xfrm>
            <a:off x="628650" y="1212014"/>
            <a:ext cx="7886700" cy="4351338"/>
          </a:xfrm>
        </p:spPr>
        <p:txBody>
          <a:bodyPr>
            <a:normAutofit fontScale="92500" lnSpcReduction="10000"/>
          </a:bodyPr>
          <a:lstStyle/>
          <a:p>
            <a:pPr marL="514350" indent="-514350">
              <a:buAutoNum type="arabicPeriod"/>
            </a:pPr>
            <a:r>
              <a:rPr lang="en-US" dirty="0" smtClean="0"/>
              <a:t>Navigate to the </a:t>
            </a:r>
            <a:r>
              <a:rPr lang="en-US" dirty="0" err="1" smtClean="0"/>
              <a:t>MyHeritage</a:t>
            </a:r>
            <a:r>
              <a:rPr lang="en-US" dirty="0" smtClean="0"/>
              <a:t> </a:t>
            </a:r>
            <a:r>
              <a:rPr lang="en-US" dirty="0" err="1" smtClean="0"/>
              <a:t>Soc</a:t>
            </a:r>
            <a:r>
              <a:rPr lang="en-US" dirty="0" smtClean="0"/>
              <a:t> </a:t>
            </a:r>
            <a:r>
              <a:rPr lang="en-US" smtClean="0"/>
              <a:t>220 course page </a:t>
            </a:r>
            <a:r>
              <a:rPr lang="en-US" dirty="0" smtClean="0"/>
              <a:t>and open up the Lab Activity: Comparing Histograms assignment.</a:t>
            </a:r>
          </a:p>
          <a:p>
            <a:pPr marL="514350" indent="-514350">
              <a:buAutoNum type="arabicPeriod"/>
            </a:pPr>
            <a:r>
              <a:rPr lang="en-US" dirty="0" smtClean="0"/>
              <a:t>Download and open both files attached to the assignment. </a:t>
            </a:r>
          </a:p>
          <a:p>
            <a:pPr marL="514350" indent="-514350">
              <a:buAutoNum type="arabicPeriod"/>
            </a:pPr>
            <a:r>
              <a:rPr lang="en-US" dirty="0" smtClean="0"/>
              <a:t>Everyone must complete the assignment, but you should work together. Save your changes as you go.</a:t>
            </a:r>
          </a:p>
          <a:p>
            <a:pPr marL="514350" indent="-514350">
              <a:buAutoNum type="arabicPeriod"/>
            </a:pPr>
            <a:r>
              <a:rPr lang="en-US" dirty="0" smtClean="0"/>
              <a:t>When you are finished, either upload the Word file through MyHeritage, or send the file via email to your instructor (depending on your instructor’s preference).  You do not need to send the spreadsheet.</a:t>
            </a:r>
            <a:endParaRPr lang="en-US" dirty="0"/>
          </a:p>
        </p:txBody>
      </p:sp>
    </p:spTree>
    <p:extLst>
      <p:ext uri="{BB962C8B-B14F-4D97-AF65-F5344CB8AC3E}">
        <p14:creationId xmlns:p14="http://schemas.microsoft.com/office/powerpoint/2010/main" val="1732164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51" y="112462"/>
            <a:ext cx="7886700" cy="1325563"/>
          </a:xfrm>
        </p:spPr>
        <p:txBody>
          <a:bodyPr/>
          <a:lstStyle/>
          <a:p>
            <a:r>
              <a:rPr lang="en-US" dirty="0" smtClean="0"/>
              <a:t>Reading Histograms: </a:t>
            </a:r>
            <a:r>
              <a:rPr lang="en-US" b="1" dirty="0" smtClean="0">
                <a:solidFill>
                  <a:srgbClr val="FF0000"/>
                </a:solidFill>
              </a:rPr>
              <a:t>S</a:t>
            </a:r>
            <a:r>
              <a:rPr lang="en-US" dirty="0" smtClean="0"/>
              <a:t>pread</a:t>
            </a:r>
            <a:endParaRPr lang="en-US" dirty="0"/>
          </a:p>
        </p:txBody>
      </p:sp>
      <p:pic>
        <p:nvPicPr>
          <p:cNvPr id="10" name="Picture 9"/>
          <p:cNvPicPr>
            <a:picLocks noChangeAspect="1"/>
          </p:cNvPicPr>
          <p:nvPr/>
        </p:nvPicPr>
        <p:blipFill>
          <a:blip r:embed="rId2"/>
          <a:stretch>
            <a:fillRect/>
          </a:stretch>
        </p:blipFill>
        <p:spPr>
          <a:xfrm>
            <a:off x="230794" y="1847850"/>
            <a:ext cx="4040226" cy="4007644"/>
          </a:xfrm>
          <a:prstGeom prst="rect">
            <a:avLst/>
          </a:prstGeom>
        </p:spPr>
      </p:pic>
      <p:pic>
        <p:nvPicPr>
          <p:cNvPr id="11" name="Picture 10"/>
          <p:cNvPicPr>
            <a:picLocks noChangeAspect="1"/>
          </p:cNvPicPr>
          <p:nvPr/>
        </p:nvPicPr>
        <p:blipFill>
          <a:blip r:embed="rId3"/>
          <a:stretch>
            <a:fillRect/>
          </a:stretch>
        </p:blipFill>
        <p:spPr>
          <a:xfrm>
            <a:off x="4640301" y="1847850"/>
            <a:ext cx="4140533" cy="3944144"/>
          </a:xfrm>
          <a:prstGeom prst="rect">
            <a:avLst/>
          </a:prstGeom>
        </p:spPr>
      </p:pic>
      <p:sp>
        <p:nvSpPr>
          <p:cNvPr id="3" name="TextBox 2"/>
          <p:cNvSpPr txBox="1"/>
          <p:nvPr/>
        </p:nvSpPr>
        <p:spPr>
          <a:xfrm>
            <a:off x="336884" y="6063916"/>
            <a:ext cx="8246767" cy="369332"/>
          </a:xfrm>
          <a:prstGeom prst="rect">
            <a:avLst/>
          </a:prstGeom>
          <a:noFill/>
        </p:spPr>
        <p:txBody>
          <a:bodyPr wrap="square" rtlCol="0">
            <a:spAutoFit/>
          </a:bodyPr>
          <a:lstStyle/>
          <a:p>
            <a:r>
              <a:rPr lang="en-US" dirty="0" smtClean="0"/>
              <a:t>Both have approximately the same mean, but what about the spread?</a:t>
            </a:r>
            <a:endParaRPr lang="en-US" dirty="0"/>
          </a:p>
        </p:txBody>
      </p:sp>
    </p:spTree>
    <p:extLst>
      <p:ext uri="{BB962C8B-B14F-4D97-AF65-F5344CB8AC3E}">
        <p14:creationId xmlns:p14="http://schemas.microsoft.com/office/powerpoint/2010/main" val="12192875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009" y="184652"/>
            <a:ext cx="8755982" cy="1325563"/>
          </a:xfrm>
        </p:spPr>
        <p:txBody>
          <a:bodyPr/>
          <a:lstStyle/>
          <a:p>
            <a:r>
              <a:rPr lang="en-US" dirty="0" smtClean="0"/>
              <a:t>Reading Histograms: </a:t>
            </a:r>
            <a:r>
              <a:rPr lang="en-US" b="1" dirty="0" smtClean="0">
                <a:solidFill>
                  <a:srgbClr val="FF0000"/>
                </a:solidFill>
              </a:rPr>
              <a:t>C</a:t>
            </a:r>
            <a:r>
              <a:rPr lang="en-US" dirty="0" smtClean="0"/>
              <a:t>entral Tendency (measures of center)</a:t>
            </a:r>
            <a:endParaRPr lang="en-US" dirty="0"/>
          </a:p>
        </p:txBody>
      </p:sp>
      <p:pic>
        <p:nvPicPr>
          <p:cNvPr id="6" name="Content Placeholder 5"/>
          <p:cNvPicPr>
            <a:picLocks noGrp="1" noChangeAspect="1"/>
          </p:cNvPicPr>
          <p:nvPr>
            <p:ph idx="1"/>
          </p:nvPr>
        </p:nvPicPr>
        <p:blipFill>
          <a:blip r:embed="rId2"/>
          <a:stretch>
            <a:fillRect/>
          </a:stretch>
        </p:blipFill>
        <p:spPr>
          <a:xfrm>
            <a:off x="4572000" y="1800223"/>
            <a:ext cx="4056818" cy="4483173"/>
          </a:xfrm>
          <a:prstGeom prst="rect">
            <a:avLst/>
          </a:prstGeom>
        </p:spPr>
      </p:pic>
      <p:pic>
        <p:nvPicPr>
          <p:cNvPr id="5" name="Picture 4"/>
          <p:cNvPicPr>
            <a:picLocks noChangeAspect="1"/>
          </p:cNvPicPr>
          <p:nvPr/>
        </p:nvPicPr>
        <p:blipFill>
          <a:blip r:embed="rId3"/>
          <a:stretch>
            <a:fillRect/>
          </a:stretch>
        </p:blipFill>
        <p:spPr>
          <a:xfrm>
            <a:off x="194009" y="1800224"/>
            <a:ext cx="3997981" cy="4483172"/>
          </a:xfrm>
          <a:prstGeom prst="rect">
            <a:avLst/>
          </a:prstGeom>
        </p:spPr>
      </p:pic>
    </p:spTree>
    <p:extLst>
      <p:ext uri="{BB962C8B-B14F-4D97-AF65-F5344CB8AC3E}">
        <p14:creationId xmlns:p14="http://schemas.microsoft.com/office/powerpoint/2010/main" val="9980790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215226" y="576156"/>
            <a:ext cx="2936557" cy="685800"/>
          </a:xfrm>
        </p:spPr>
        <p:txBody>
          <a:bodyPr>
            <a:normAutofit fontScale="90000"/>
          </a:bodyPr>
          <a:lstStyle/>
          <a:p>
            <a:pPr eaLnBrk="1" hangingPunct="1"/>
            <a:r>
              <a:rPr lang="en-US" sz="3000" b="1" dirty="0" smtClean="0"/>
              <a:t>Comparing the mean and median in the distribution</a:t>
            </a:r>
            <a:endParaRPr lang="en-US" sz="3000" b="1" dirty="0"/>
          </a:p>
        </p:txBody>
      </p:sp>
      <p:sp>
        <p:nvSpPr>
          <p:cNvPr id="11" name="TextBox 10"/>
          <p:cNvSpPr txBox="1"/>
          <p:nvPr/>
        </p:nvSpPr>
        <p:spPr>
          <a:xfrm>
            <a:off x="1792279" y="5810111"/>
            <a:ext cx="801823" cy="219291"/>
          </a:xfrm>
          <a:prstGeom prst="rect">
            <a:avLst/>
          </a:prstGeom>
          <a:noFill/>
        </p:spPr>
        <p:txBody>
          <a:bodyPr wrap="none" rtlCol="0">
            <a:spAutoFit/>
          </a:bodyPr>
          <a:lstStyle/>
          <a:p>
            <a:r>
              <a:rPr lang="en-US" sz="825" b="1" dirty="0"/>
              <a:t>(b) Symmetric</a:t>
            </a:r>
          </a:p>
        </p:txBody>
      </p:sp>
      <p:pic>
        <p:nvPicPr>
          <p:cNvPr id="2" name="Picture 1"/>
          <p:cNvPicPr>
            <a:picLocks noChangeAspect="1"/>
          </p:cNvPicPr>
          <p:nvPr/>
        </p:nvPicPr>
        <p:blipFill>
          <a:blip r:embed="rId3"/>
          <a:stretch>
            <a:fillRect/>
          </a:stretch>
        </p:blipFill>
        <p:spPr>
          <a:xfrm>
            <a:off x="315771" y="2997869"/>
            <a:ext cx="4012645" cy="2528806"/>
          </a:xfrm>
          <a:prstGeom prst="rect">
            <a:avLst/>
          </a:prstGeom>
        </p:spPr>
      </p:pic>
      <p:sp>
        <p:nvSpPr>
          <p:cNvPr id="3" name="TextBox 2"/>
          <p:cNvSpPr txBox="1"/>
          <p:nvPr/>
        </p:nvSpPr>
        <p:spPr>
          <a:xfrm>
            <a:off x="1383631" y="5945178"/>
            <a:ext cx="1876927" cy="369332"/>
          </a:xfrm>
          <a:prstGeom prst="rect">
            <a:avLst/>
          </a:prstGeom>
          <a:noFill/>
        </p:spPr>
        <p:txBody>
          <a:bodyPr wrap="square" rtlCol="0">
            <a:spAutoFit/>
          </a:bodyPr>
          <a:lstStyle/>
          <a:p>
            <a:r>
              <a:rPr lang="en-US" dirty="0" smtClean="0"/>
              <a:t>Mean ≈ Median</a:t>
            </a:r>
            <a:endParaRPr lang="en-US" dirty="0"/>
          </a:p>
        </p:txBody>
      </p:sp>
      <p:pic>
        <p:nvPicPr>
          <p:cNvPr id="4" name="Picture 3"/>
          <p:cNvPicPr>
            <a:picLocks noChangeAspect="1"/>
          </p:cNvPicPr>
          <p:nvPr/>
        </p:nvPicPr>
        <p:blipFill rotWithShape="1">
          <a:blip r:embed="rId4"/>
          <a:srcRect t="13731"/>
          <a:stretch/>
        </p:blipFill>
        <p:spPr>
          <a:xfrm>
            <a:off x="3151783" y="145484"/>
            <a:ext cx="3739566" cy="2399560"/>
          </a:xfrm>
          <a:prstGeom prst="rect">
            <a:avLst/>
          </a:prstGeom>
        </p:spPr>
      </p:pic>
      <p:sp>
        <p:nvSpPr>
          <p:cNvPr id="13" name="TextBox 12"/>
          <p:cNvSpPr txBox="1"/>
          <p:nvPr/>
        </p:nvSpPr>
        <p:spPr>
          <a:xfrm>
            <a:off x="3969034" y="2603639"/>
            <a:ext cx="2105063" cy="219291"/>
          </a:xfrm>
          <a:prstGeom prst="rect">
            <a:avLst/>
          </a:prstGeom>
          <a:noFill/>
        </p:spPr>
        <p:txBody>
          <a:bodyPr wrap="none" rtlCol="0">
            <a:spAutoFit/>
          </a:bodyPr>
          <a:lstStyle/>
          <a:p>
            <a:r>
              <a:rPr lang="en-US" sz="825" b="1" dirty="0" smtClean="0"/>
              <a:t>(a) Skewed to the right or positively skewed</a:t>
            </a:r>
            <a:endParaRPr lang="en-US" sz="825" b="1" dirty="0"/>
          </a:p>
        </p:txBody>
      </p:sp>
      <p:sp>
        <p:nvSpPr>
          <p:cNvPr id="14" name="TextBox 13"/>
          <p:cNvSpPr txBox="1"/>
          <p:nvPr/>
        </p:nvSpPr>
        <p:spPr>
          <a:xfrm>
            <a:off x="4197170" y="2758505"/>
            <a:ext cx="1876927" cy="369332"/>
          </a:xfrm>
          <a:prstGeom prst="rect">
            <a:avLst/>
          </a:prstGeom>
          <a:noFill/>
        </p:spPr>
        <p:txBody>
          <a:bodyPr wrap="square" rtlCol="0">
            <a:spAutoFit/>
          </a:bodyPr>
          <a:lstStyle/>
          <a:p>
            <a:r>
              <a:rPr lang="en-US" dirty="0" smtClean="0"/>
              <a:t>Mean &gt; Median</a:t>
            </a:r>
            <a:endParaRPr lang="en-US" dirty="0"/>
          </a:p>
        </p:txBody>
      </p:sp>
      <p:pic>
        <p:nvPicPr>
          <p:cNvPr id="5" name="Picture 4"/>
          <p:cNvPicPr>
            <a:picLocks noChangeAspect="1"/>
          </p:cNvPicPr>
          <p:nvPr/>
        </p:nvPicPr>
        <p:blipFill>
          <a:blip r:embed="rId5"/>
          <a:stretch>
            <a:fillRect/>
          </a:stretch>
        </p:blipFill>
        <p:spPr>
          <a:xfrm>
            <a:off x="5188880" y="3028222"/>
            <a:ext cx="3404937" cy="2498453"/>
          </a:xfrm>
          <a:prstGeom prst="rect">
            <a:avLst/>
          </a:prstGeom>
        </p:spPr>
      </p:pic>
      <p:sp>
        <p:nvSpPr>
          <p:cNvPr id="12" name="TextBox 11"/>
          <p:cNvSpPr txBox="1"/>
          <p:nvPr/>
        </p:nvSpPr>
        <p:spPr>
          <a:xfrm>
            <a:off x="5749111" y="5813977"/>
            <a:ext cx="2073003" cy="219291"/>
          </a:xfrm>
          <a:prstGeom prst="rect">
            <a:avLst/>
          </a:prstGeom>
          <a:noFill/>
        </p:spPr>
        <p:txBody>
          <a:bodyPr wrap="none" rtlCol="0">
            <a:spAutoFit/>
          </a:bodyPr>
          <a:lstStyle/>
          <a:p>
            <a:r>
              <a:rPr lang="en-US" sz="825" b="1" dirty="0" smtClean="0"/>
              <a:t>(c) Skewed to the left </a:t>
            </a:r>
            <a:r>
              <a:rPr lang="en-US" sz="825" b="1" smtClean="0"/>
              <a:t>or negatively </a:t>
            </a:r>
            <a:r>
              <a:rPr lang="en-US" sz="825" b="1" dirty="0" smtClean="0"/>
              <a:t>skewed</a:t>
            </a:r>
            <a:endParaRPr lang="en-US" sz="825" b="1" dirty="0"/>
          </a:p>
        </p:txBody>
      </p:sp>
      <p:sp>
        <p:nvSpPr>
          <p:cNvPr id="15" name="TextBox 14"/>
          <p:cNvSpPr txBox="1"/>
          <p:nvPr/>
        </p:nvSpPr>
        <p:spPr>
          <a:xfrm>
            <a:off x="5939212" y="5959910"/>
            <a:ext cx="1876927" cy="369332"/>
          </a:xfrm>
          <a:prstGeom prst="rect">
            <a:avLst/>
          </a:prstGeom>
          <a:noFill/>
        </p:spPr>
        <p:txBody>
          <a:bodyPr wrap="square" rtlCol="0">
            <a:spAutoFit/>
          </a:bodyPr>
          <a:lstStyle/>
          <a:p>
            <a:r>
              <a:rPr lang="en-US" dirty="0" smtClean="0"/>
              <a:t>Mean &lt; Median</a:t>
            </a:r>
            <a:endParaRPr lang="en-US" dirty="0"/>
          </a:p>
        </p:txBody>
      </p:sp>
      <p:sp>
        <p:nvSpPr>
          <p:cNvPr id="16" name="TextBox 15"/>
          <p:cNvSpPr txBox="1"/>
          <p:nvPr/>
        </p:nvSpPr>
        <p:spPr>
          <a:xfrm>
            <a:off x="368684" y="6223516"/>
            <a:ext cx="8017326" cy="646331"/>
          </a:xfrm>
          <a:prstGeom prst="rect">
            <a:avLst/>
          </a:prstGeom>
          <a:noFill/>
        </p:spPr>
        <p:txBody>
          <a:bodyPr wrap="square" rtlCol="0">
            <a:spAutoFit/>
          </a:bodyPr>
          <a:lstStyle/>
          <a:p>
            <a:r>
              <a:rPr lang="en-US" dirty="0" smtClean="0"/>
              <a:t>Note that a skewed distribution could indicate that there could be an outlier or outliers in your data set.</a:t>
            </a:r>
            <a:endParaRPr lang="en-US" dirty="0"/>
          </a:p>
        </p:txBody>
      </p:sp>
    </p:spTree>
    <p:extLst>
      <p:ext uri="{BB962C8B-B14F-4D97-AF65-F5344CB8AC3E}">
        <p14:creationId xmlns:p14="http://schemas.microsoft.com/office/powerpoint/2010/main" val="28660512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555" y="218955"/>
            <a:ext cx="7886700" cy="1325563"/>
          </a:xfrm>
        </p:spPr>
        <p:txBody>
          <a:bodyPr/>
          <a:lstStyle/>
          <a:p>
            <a:r>
              <a:rPr lang="en-US" dirty="0" smtClean="0"/>
              <a:t>Reading Histograms: </a:t>
            </a:r>
            <a:r>
              <a:rPr lang="en-US" b="1" dirty="0" smtClean="0">
                <a:solidFill>
                  <a:srgbClr val="FF0000"/>
                </a:solidFill>
              </a:rPr>
              <a:t>U</a:t>
            </a:r>
            <a:r>
              <a:rPr lang="en-US" dirty="0" smtClean="0"/>
              <a:t>nusual Features</a:t>
            </a:r>
            <a:endParaRPr lang="en-US" dirty="0"/>
          </a:p>
        </p:txBody>
      </p:sp>
      <p:pic>
        <p:nvPicPr>
          <p:cNvPr id="4" name="Picture 3"/>
          <p:cNvPicPr>
            <a:picLocks noChangeAspect="1"/>
          </p:cNvPicPr>
          <p:nvPr/>
        </p:nvPicPr>
        <p:blipFill>
          <a:blip r:embed="rId2"/>
          <a:stretch>
            <a:fillRect/>
          </a:stretch>
        </p:blipFill>
        <p:spPr>
          <a:xfrm>
            <a:off x="143691" y="2332875"/>
            <a:ext cx="4267404" cy="3731819"/>
          </a:xfrm>
          <a:prstGeom prst="rect">
            <a:avLst/>
          </a:prstGeom>
        </p:spPr>
      </p:pic>
      <p:pic>
        <p:nvPicPr>
          <p:cNvPr id="5" name="Picture 4"/>
          <p:cNvPicPr>
            <a:picLocks noChangeAspect="1"/>
          </p:cNvPicPr>
          <p:nvPr/>
        </p:nvPicPr>
        <p:blipFill rotWithShape="1">
          <a:blip r:embed="rId3"/>
          <a:srcRect r="5946"/>
          <a:stretch/>
        </p:blipFill>
        <p:spPr>
          <a:xfrm>
            <a:off x="4703998" y="2332875"/>
            <a:ext cx="4322435" cy="3697265"/>
          </a:xfrm>
          <a:prstGeom prst="rect">
            <a:avLst/>
          </a:prstGeom>
        </p:spPr>
      </p:pic>
      <p:grpSp>
        <p:nvGrpSpPr>
          <p:cNvPr id="9" name="Group 8"/>
          <p:cNvGrpSpPr/>
          <p:nvPr/>
        </p:nvGrpSpPr>
        <p:grpSpPr>
          <a:xfrm>
            <a:off x="3105151" y="4924425"/>
            <a:ext cx="1028699" cy="876300"/>
            <a:chOff x="3105150" y="4448175"/>
            <a:chExt cx="1323809" cy="1352550"/>
          </a:xfrm>
        </p:grpSpPr>
        <p:cxnSp>
          <p:nvCxnSpPr>
            <p:cNvPr id="6" name="Straight Arrow Connector 5"/>
            <p:cNvCxnSpPr/>
            <p:nvPr/>
          </p:nvCxnSpPr>
          <p:spPr>
            <a:xfrm flipH="1">
              <a:off x="3105150" y="5057775"/>
              <a:ext cx="257175" cy="742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3143250" y="4448175"/>
              <a:ext cx="1285709"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Gaps</a:t>
              </a:r>
              <a:endParaRPr lang="en-US" dirty="0"/>
            </a:p>
          </p:txBody>
        </p:sp>
      </p:grpSp>
      <p:grpSp>
        <p:nvGrpSpPr>
          <p:cNvPr id="10" name="Group 9"/>
          <p:cNvGrpSpPr/>
          <p:nvPr/>
        </p:nvGrpSpPr>
        <p:grpSpPr>
          <a:xfrm>
            <a:off x="3648076" y="4114800"/>
            <a:ext cx="1415992" cy="1642727"/>
            <a:chOff x="2606752" y="4448175"/>
            <a:chExt cx="1822207" cy="1352550"/>
          </a:xfrm>
        </p:grpSpPr>
        <p:cxnSp>
          <p:nvCxnSpPr>
            <p:cNvPr id="11" name="Straight Arrow Connector 10"/>
            <p:cNvCxnSpPr/>
            <p:nvPr/>
          </p:nvCxnSpPr>
          <p:spPr>
            <a:xfrm flipH="1">
              <a:off x="3105150" y="5057775"/>
              <a:ext cx="257175" cy="742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2606752" y="4448175"/>
              <a:ext cx="1822207"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Possible outliers</a:t>
              </a:r>
              <a:endParaRPr lang="en-US" dirty="0"/>
            </a:p>
          </p:txBody>
        </p:sp>
      </p:grpSp>
      <p:grpSp>
        <p:nvGrpSpPr>
          <p:cNvPr id="21" name="Group 20"/>
          <p:cNvGrpSpPr/>
          <p:nvPr/>
        </p:nvGrpSpPr>
        <p:grpSpPr>
          <a:xfrm>
            <a:off x="5166023" y="1032629"/>
            <a:ext cx="2749457" cy="2299090"/>
            <a:chOff x="5166023" y="1032629"/>
            <a:chExt cx="2749457" cy="2299090"/>
          </a:xfrm>
        </p:grpSpPr>
        <p:grpSp>
          <p:nvGrpSpPr>
            <p:cNvPr id="13" name="Group 12"/>
            <p:cNvGrpSpPr/>
            <p:nvPr/>
          </p:nvGrpSpPr>
          <p:grpSpPr>
            <a:xfrm>
              <a:off x="5166023" y="1032629"/>
              <a:ext cx="2749457" cy="2299090"/>
              <a:chOff x="5793702" y="2103276"/>
              <a:chExt cx="1822207" cy="951604"/>
            </a:xfrm>
          </p:grpSpPr>
          <p:cxnSp>
            <p:nvCxnSpPr>
              <p:cNvPr id="14" name="Straight Arrow Connector 13"/>
              <p:cNvCxnSpPr/>
              <p:nvPr/>
            </p:nvCxnSpPr>
            <p:spPr>
              <a:xfrm flipH="1">
                <a:off x="6119661" y="2770630"/>
                <a:ext cx="233494" cy="2842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5793702" y="2103276"/>
                <a:ext cx="1822207"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More than one cluster may suggest different populations were sampled</a:t>
                </a:r>
                <a:endParaRPr lang="en-US" dirty="0"/>
              </a:p>
            </p:txBody>
          </p:sp>
        </p:grpSp>
        <p:cxnSp>
          <p:nvCxnSpPr>
            <p:cNvPr id="16" name="Straight Arrow Connector 15"/>
            <p:cNvCxnSpPr/>
            <p:nvPr/>
          </p:nvCxnSpPr>
          <p:spPr>
            <a:xfrm>
              <a:off x="7223021" y="2249158"/>
              <a:ext cx="590550" cy="3958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85627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5" y="174626"/>
            <a:ext cx="7886700" cy="1325563"/>
          </a:xfrm>
        </p:spPr>
        <p:txBody>
          <a:bodyPr/>
          <a:lstStyle/>
          <a:p>
            <a:r>
              <a:rPr lang="en-US" dirty="0" smtClean="0"/>
              <a:t>A Note on Sample Size</a:t>
            </a:r>
            <a:endParaRPr lang="en-US" dirty="0"/>
          </a:p>
        </p:txBody>
      </p:sp>
      <p:pic>
        <p:nvPicPr>
          <p:cNvPr id="4" name="Picture 3"/>
          <p:cNvPicPr>
            <a:picLocks noChangeAspect="1"/>
          </p:cNvPicPr>
          <p:nvPr/>
        </p:nvPicPr>
        <p:blipFill>
          <a:blip r:embed="rId2"/>
          <a:stretch>
            <a:fillRect/>
          </a:stretch>
        </p:blipFill>
        <p:spPr>
          <a:xfrm>
            <a:off x="171450" y="1983539"/>
            <a:ext cx="4400550" cy="3267075"/>
          </a:xfrm>
          <a:prstGeom prst="rect">
            <a:avLst/>
          </a:prstGeom>
        </p:spPr>
      </p:pic>
      <p:pic>
        <p:nvPicPr>
          <p:cNvPr id="5" name="Picture 4"/>
          <p:cNvPicPr>
            <a:picLocks noChangeAspect="1"/>
          </p:cNvPicPr>
          <p:nvPr/>
        </p:nvPicPr>
        <p:blipFill>
          <a:blip r:embed="rId3"/>
          <a:stretch>
            <a:fillRect/>
          </a:stretch>
        </p:blipFill>
        <p:spPr>
          <a:xfrm>
            <a:off x="4848225" y="1983539"/>
            <a:ext cx="4295775" cy="3276600"/>
          </a:xfrm>
          <a:prstGeom prst="rect">
            <a:avLst/>
          </a:prstGeom>
        </p:spPr>
      </p:pic>
    </p:spTree>
    <p:extLst>
      <p:ext uri="{BB962C8B-B14F-4D97-AF65-F5344CB8AC3E}">
        <p14:creationId xmlns:p14="http://schemas.microsoft.com/office/powerpoint/2010/main" val="14566270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993" y="0"/>
            <a:ext cx="8768013" cy="1325563"/>
          </a:xfrm>
        </p:spPr>
        <p:txBody>
          <a:bodyPr/>
          <a:lstStyle/>
          <a:p>
            <a:r>
              <a:rPr lang="en-US" dirty="0" smtClean="0"/>
              <a:t>Lab activity: Comparing Histograms</a:t>
            </a:r>
            <a:endParaRPr lang="en-US" dirty="0"/>
          </a:p>
        </p:txBody>
      </p:sp>
      <p:sp>
        <p:nvSpPr>
          <p:cNvPr id="4" name="Content Placeholder 3"/>
          <p:cNvSpPr txBox="1">
            <a:spLocks noGrp="1"/>
          </p:cNvSpPr>
          <p:nvPr>
            <p:ph idx="1"/>
          </p:nvPr>
        </p:nvSpPr>
        <p:spPr>
          <a:xfrm>
            <a:off x="532396" y="1416551"/>
            <a:ext cx="7886700" cy="4684359"/>
          </a:xfrm>
          <a:prstGeom prst="rect">
            <a:avLst/>
          </a:prstGeom>
          <a:noFill/>
        </p:spPr>
        <p:txBody>
          <a:bodyPr wrap="square" rtlCol="0">
            <a:spAutoFit/>
          </a:bodyPr>
          <a:lstStyle/>
          <a:p>
            <a:pPr marL="0" indent="0">
              <a:buNone/>
            </a:pPr>
            <a:r>
              <a:rPr lang="en-US" sz="2400" u="sng" dirty="0" smtClean="0"/>
              <a:t>Objectives</a:t>
            </a:r>
            <a:r>
              <a:rPr lang="en-US" sz="2400" dirty="0" smtClean="0"/>
              <a:t>: </a:t>
            </a:r>
          </a:p>
          <a:p>
            <a:pPr marL="0" indent="0">
              <a:buNone/>
            </a:pPr>
            <a:r>
              <a:rPr lang="en-US" sz="2400" dirty="0" smtClean="0"/>
              <a:t>You will be able to…</a:t>
            </a:r>
          </a:p>
          <a:p>
            <a:r>
              <a:rPr lang="en-US" sz="2400" dirty="0" smtClean="0"/>
              <a:t>run descriptive statistics on two data sets</a:t>
            </a:r>
          </a:p>
          <a:p>
            <a:r>
              <a:rPr lang="en-US" sz="2400" dirty="0" smtClean="0"/>
              <a:t>create histograms using technology on two data sets</a:t>
            </a:r>
          </a:p>
          <a:p>
            <a:r>
              <a:rPr lang="en-US" sz="2400" dirty="0" smtClean="0"/>
              <a:t>Use appropriate technology to summarize figures (descriptive statistics, graphs, etc.) into one document</a:t>
            </a:r>
          </a:p>
          <a:p>
            <a:r>
              <a:rPr lang="en-US" sz="2400" dirty="0" smtClean="0"/>
              <a:t>compare two data sets in terms of measures </a:t>
            </a:r>
            <a:r>
              <a:rPr lang="en-US" sz="2400" dirty="0"/>
              <a:t>of </a:t>
            </a:r>
            <a:r>
              <a:rPr lang="en-US" sz="3000" b="1" dirty="0" smtClean="0">
                <a:solidFill>
                  <a:srgbClr val="FF0000"/>
                </a:solidFill>
              </a:rPr>
              <a:t>s</a:t>
            </a:r>
            <a:r>
              <a:rPr lang="en-US" sz="2400" dirty="0" smtClean="0"/>
              <a:t>pread, distribution </a:t>
            </a:r>
            <a:r>
              <a:rPr lang="en-US" sz="3000" b="1" dirty="0" smtClean="0">
                <a:solidFill>
                  <a:srgbClr val="FF0000"/>
                </a:solidFill>
              </a:rPr>
              <a:t>s</a:t>
            </a:r>
            <a:r>
              <a:rPr lang="en-US" sz="2400" dirty="0" smtClean="0"/>
              <a:t>hapes, measures of </a:t>
            </a:r>
            <a:r>
              <a:rPr lang="en-US" sz="3000" b="1" dirty="0" smtClean="0">
                <a:solidFill>
                  <a:srgbClr val="FF0000"/>
                </a:solidFill>
              </a:rPr>
              <a:t>c</a:t>
            </a:r>
            <a:r>
              <a:rPr lang="en-US" sz="2400" dirty="0" smtClean="0"/>
              <a:t>enter, </a:t>
            </a:r>
            <a:r>
              <a:rPr lang="en-US" sz="3000" b="1" dirty="0">
                <a:solidFill>
                  <a:srgbClr val="FF0000"/>
                </a:solidFill>
              </a:rPr>
              <a:t>u</a:t>
            </a:r>
            <a:r>
              <a:rPr lang="en-US" sz="2400" dirty="0"/>
              <a:t>nusual features</a:t>
            </a:r>
            <a:endParaRPr lang="en-US" sz="2400" dirty="0" smtClean="0"/>
          </a:p>
          <a:p>
            <a:r>
              <a:rPr lang="en-US" sz="2400" dirty="0"/>
              <a:t>c</a:t>
            </a:r>
            <a:r>
              <a:rPr lang="en-US" sz="2400" dirty="0" smtClean="0"/>
              <a:t>ompare two data sets within the context of the data itself (in this case, in terms of soil density before-and-after </a:t>
            </a:r>
            <a:r>
              <a:rPr lang="en-US" sz="2400" dirty="0" err="1" smtClean="0"/>
              <a:t>clearcut</a:t>
            </a:r>
            <a:r>
              <a:rPr lang="en-US" sz="2400" dirty="0" smtClean="0"/>
              <a:t> logging). </a:t>
            </a:r>
            <a:endParaRPr lang="en-US" sz="2400" dirty="0"/>
          </a:p>
        </p:txBody>
      </p:sp>
    </p:spTree>
    <p:extLst>
      <p:ext uri="{BB962C8B-B14F-4D97-AF65-F5344CB8AC3E}">
        <p14:creationId xmlns:p14="http://schemas.microsoft.com/office/powerpoint/2010/main" val="9096188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0972" y="0"/>
            <a:ext cx="9013028" cy="707886"/>
          </a:xfrm>
          <a:prstGeom prst="rect">
            <a:avLst/>
          </a:prstGeom>
          <a:noFill/>
        </p:spPr>
        <p:txBody>
          <a:bodyPr wrap="square" rtlCol="0">
            <a:spAutoFit/>
          </a:bodyPr>
          <a:lstStyle/>
          <a:p>
            <a:r>
              <a:rPr lang="en-US" sz="2000" b="1" dirty="0" smtClean="0"/>
              <a:t>Lab activity: Comparing histograms and statistical measures in the context of real data</a:t>
            </a:r>
            <a:endParaRPr lang="en-US" sz="2000" b="1" dirty="0"/>
          </a:p>
        </p:txBody>
      </p:sp>
      <p:sp>
        <p:nvSpPr>
          <p:cNvPr id="7" name="TextBox 6"/>
          <p:cNvSpPr txBox="1"/>
          <p:nvPr/>
        </p:nvSpPr>
        <p:spPr>
          <a:xfrm>
            <a:off x="450840" y="488960"/>
            <a:ext cx="8373291" cy="6247864"/>
          </a:xfrm>
          <a:prstGeom prst="rect">
            <a:avLst/>
          </a:prstGeom>
          <a:noFill/>
        </p:spPr>
        <p:txBody>
          <a:bodyPr wrap="square" rtlCol="0">
            <a:spAutoFit/>
          </a:bodyPr>
          <a:lstStyle/>
          <a:p>
            <a:r>
              <a:rPr lang="en-US" sz="2000" b="1" u="sng" dirty="0" smtClean="0"/>
              <a:t>Context</a:t>
            </a:r>
            <a:r>
              <a:rPr lang="en-US" sz="2000" b="1" dirty="0" smtClean="0"/>
              <a:t>: </a:t>
            </a:r>
          </a:p>
          <a:p>
            <a:r>
              <a:rPr lang="en-US" sz="2000" dirty="0" smtClean="0"/>
              <a:t>Soil density is a measure of mass per volume. The units of measure are typically in grams per cubic centimeter (g/cm</a:t>
            </a:r>
            <a:r>
              <a:rPr lang="en-US" sz="2000" baseline="30000" dirty="0" smtClean="0"/>
              <a:t>3</a:t>
            </a:r>
            <a:r>
              <a:rPr lang="en-US" sz="2000" dirty="0" smtClean="0"/>
              <a:t>). When soil is compacted it becomes more dense and less porous. A decrease in soil porosity can impair vegetation growth and decrease water absorption leading to increased flooding potential. </a:t>
            </a:r>
          </a:p>
          <a:p>
            <a:endParaRPr lang="en-US" sz="2000" dirty="0"/>
          </a:p>
          <a:p>
            <a:r>
              <a:rPr lang="en-US" sz="2000" dirty="0" err="1" smtClean="0"/>
              <a:t>Clearcut</a:t>
            </a:r>
            <a:r>
              <a:rPr lang="en-US" sz="2000" dirty="0" smtClean="0"/>
              <a:t> logging practices can compact the soil due to the heavy machinery used and the dragging of logs across the soil.   </a:t>
            </a:r>
          </a:p>
          <a:p>
            <a:endParaRPr lang="en-US" sz="2000" dirty="0"/>
          </a:p>
          <a:p>
            <a:r>
              <a:rPr lang="en-US" sz="2000" b="1" u="sng" dirty="0" smtClean="0"/>
              <a:t>About the data set:</a:t>
            </a:r>
          </a:p>
          <a:p>
            <a:endParaRPr lang="en-US" sz="2000" dirty="0"/>
          </a:p>
          <a:p>
            <a:r>
              <a:rPr lang="en-US" sz="2000" u="sng" dirty="0" smtClean="0"/>
              <a:t>Reference</a:t>
            </a:r>
            <a:r>
              <a:rPr lang="en-US" sz="2000" dirty="0" smtClean="0"/>
              <a:t>: </a:t>
            </a:r>
            <a:r>
              <a:rPr lang="en-US" sz="2000" dirty="0"/>
              <a:t>Purser, M. D. (1988), The Impact of </a:t>
            </a:r>
            <a:r>
              <a:rPr lang="en-US" sz="2000" dirty="0" err="1"/>
              <a:t>Clearcut</a:t>
            </a:r>
            <a:r>
              <a:rPr lang="en-US" sz="2000" dirty="0"/>
              <a:t> Logging with High-Lead </a:t>
            </a:r>
            <a:r>
              <a:rPr lang="en-US" sz="2000" dirty="0" err="1"/>
              <a:t>Yarding</a:t>
            </a:r>
            <a:r>
              <a:rPr lang="en-US" sz="2000" dirty="0"/>
              <a:t> on Spatial Distribution and Variability of Infiltration Capacities on a Forest </a:t>
            </a:r>
            <a:r>
              <a:rPr lang="en-US" sz="2000" dirty="0" err="1"/>
              <a:t>Hillslope</a:t>
            </a:r>
            <a:r>
              <a:rPr lang="en-US" sz="2000" dirty="0"/>
              <a:t>; M. S. Thesis, University of Washington, 127 pp</a:t>
            </a:r>
            <a:r>
              <a:rPr lang="en-US" sz="2000" dirty="0" smtClean="0"/>
              <a:t>.</a:t>
            </a:r>
          </a:p>
          <a:p>
            <a:endParaRPr lang="en-US" sz="2000" dirty="0" smtClean="0"/>
          </a:p>
          <a:p>
            <a:r>
              <a:rPr lang="en-US" sz="2000" u="sng" dirty="0" smtClean="0"/>
              <a:t>Source</a:t>
            </a:r>
            <a:r>
              <a:rPr lang="en-US" sz="2000" dirty="0" smtClean="0"/>
              <a:t>: http</a:t>
            </a:r>
            <a:r>
              <a:rPr lang="en-US" sz="2000" dirty="0"/>
              <a:t>://www.seattlecentral.edu/qelp/sets/013/013.html#About</a:t>
            </a:r>
          </a:p>
          <a:p>
            <a:endParaRPr lang="en-US" sz="2000" dirty="0"/>
          </a:p>
          <a:p>
            <a:r>
              <a:rPr lang="en-US" sz="2000" u="sng" dirty="0" smtClean="0"/>
              <a:t>Description</a:t>
            </a:r>
            <a:r>
              <a:rPr lang="en-US" sz="2000" dirty="0" smtClean="0"/>
              <a:t>:  </a:t>
            </a:r>
            <a:r>
              <a:rPr lang="en-US" sz="2000" dirty="0"/>
              <a:t>Samples of soil were taken and soil densities were measured before </a:t>
            </a:r>
            <a:r>
              <a:rPr lang="en-US" sz="2000" dirty="0" smtClean="0"/>
              <a:t>and </a:t>
            </a:r>
            <a:r>
              <a:rPr lang="en-US" sz="2000" dirty="0"/>
              <a:t>after a forested  area was </a:t>
            </a:r>
            <a:r>
              <a:rPr lang="en-US" sz="2000" dirty="0" err="1"/>
              <a:t>clearcut</a:t>
            </a:r>
            <a:r>
              <a:rPr lang="en-US" sz="2000" dirty="0"/>
              <a:t> using high-lead logging methods. </a:t>
            </a:r>
          </a:p>
        </p:txBody>
      </p:sp>
    </p:spTree>
    <p:extLst>
      <p:ext uri="{BB962C8B-B14F-4D97-AF65-F5344CB8AC3E}">
        <p14:creationId xmlns:p14="http://schemas.microsoft.com/office/powerpoint/2010/main" val="21415860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VIWpxmCYA"/>
          <p:cNvPicPr>
            <a:picLocks noRot="1" noChangeAspect="1"/>
          </p:cNvPicPr>
          <p:nvPr>
            <a:videoFile r:link="rId1"/>
          </p:nvPr>
        </p:nvPicPr>
        <p:blipFill>
          <a:blip r:embed="rId3"/>
          <a:stretch>
            <a:fillRect/>
          </a:stretch>
        </p:blipFill>
        <p:spPr>
          <a:xfrm>
            <a:off x="354760" y="748493"/>
            <a:ext cx="8312330" cy="4675686"/>
          </a:xfrm>
          <a:prstGeom prst="rect">
            <a:avLst/>
          </a:prstGeom>
        </p:spPr>
      </p:pic>
      <p:sp>
        <p:nvSpPr>
          <p:cNvPr id="2" name="TextBox 1"/>
          <p:cNvSpPr txBox="1"/>
          <p:nvPr/>
        </p:nvSpPr>
        <p:spPr>
          <a:xfrm>
            <a:off x="697832" y="5652779"/>
            <a:ext cx="7086600" cy="923330"/>
          </a:xfrm>
          <a:prstGeom prst="rect">
            <a:avLst/>
          </a:prstGeom>
          <a:noFill/>
        </p:spPr>
        <p:txBody>
          <a:bodyPr wrap="square" rtlCol="0">
            <a:spAutoFit/>
          </a:bodyPr>
          <a:lstStyle/>
          <a:p>
            <a:r>
              <a:rPr lang="en-US" b="1" dirty="0" smtClean="0"/>
              <a:t>Source: </a:t>
            </a:r>
            <a:r>
              <a:rPr lang="en-US" b="1" dirty="0"/>
              <a:t>A journey into B.C.s logging industry: Chapter 4: Full Tree </a:t>
            </a:r>
            <a:r>
              <a:rPr lang="en-US" b="1" dirty="0" smtClean="0"/>
              <a:t>Logging</a:t>
            </a:r>
          </a:p>
          <a:p>
            <a:r>
              <a:rPr lang="en-US" b="1" dirty="0"/>
              <a:t>https://www.youtube.com/watch?v=InsFTpA9vkk </a:t>
            </a:r>
          </a:p>
          <a:p>
            <a:endParaRPr lang="en-US" dirty="0"/>
          </a:p>
        </p:txBody>
      </p:sp>
      <p:sp>
        <p:nvSpPr>
          <p:cNvPr id="3" name="TextBox 2"/>
          <p:cNvSpPr txBox="1"/>
          <p:nvPr/>
        </p:nvSpPr>
        <p:spPr>
          <a:xfrm>
            <a:off x="354760" y="180474"/>
            <a:ext cx="5480556" cy="461665"/>
          </a:xfrm>
          <a:prstGeom prst="rect">
            <a:avLst/>
          </a:prstGeom>
          <a:noFill/>
        </p:spPr>
        <p:txBody>
          <a:bodyPr wrap="square" rtlCol="0">
            <a:spAutoFit/>
          </a:bodyPr>
          <a:lstStyle/>
          <a:p>
            <a:r>
              <a:rPr lang="en-US" sz="2400" b="1" dirty="0" smtClean="0"/>
              <a:t>What is </a:t>
            </a:r>
            <a:r>
              <a:rPr lang="en-US" sz="2400" b="1" smtClean="0"/>
              <a:t>high-lead logging?</a:t>
            </a:r>
            <a:endParaRPr lang="en-US" sz="2400" b="1" dirty="0"/>
          </a:p>
        </p:txBody>
      </p:sp>
    </p:spTree>
    <p:extLst>
      <p:ext uri="{BB962C8B-B14F-4D97-AF65-F5344CB8AC3E}">
        <p14:creationId xmlns:p14="http://schemas.microsoft.com/office/powerpoint/2010/main" val="1371926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483</TotalTime>
  <Words>490</Words>
  <Application>Microsoft Office PowerPoint</Application>
  <PresentationFormat>On-screen Show (4:3)</PresentationFormat>
  <Paragraphs>47</Paragraphs>
  <Slides>10</Slides>
  <Notes>1</Notes>
  <HiddenSlides>0</HiddenSlides>
  <MMClips>1</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Reading Histograms: Shapes</vt:lpstr>
      <vt:lpstr>Reading Histograms: Spread</vt:lpstr>
      <vt:lpstr>Reading Histograms: Central Tendency (measures of center)</vt:lpstr>
      <vt:lpstr>Comparing the mean and median in the distribution</vt:lpstr>
      <vt:lpstr>Reading Histograms: Unusual Features</vt:lpstr>
      <vt:lpstr>A Note on Sample Size</vt:lpstr>
      <vt:lpstr>Lab activity: Comparing Histograms</vt:lpstr>
      <vt:lpstr>PowerPoint Presentation</vt:lpstr>
      <vt:lpstr>PowerPoint Presentation</vt:lpstr>
      <vt:lpstr>Directions: </vt:lpstr>
    </vt:vector>
  </TitlesOfParts>
  <Company>Heritage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Maltos, Karita</dc:creator>
  <cp:lastModifiedBy>Wiley, Tamera</cp:lastModifiedBy>
  <cp:revision>33</cp:revision>
  <dcterms:created xsi:type="dcterms:W3CDTF">2015-08-13T18:39:16Z</dcterms:created>
  <dcterms:modified xsi:type="dcterms:W3CDTF">2017-09-13T19:00:43Z</dcterms:modified>
</cp:coreProperties>
</file>