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9" r:id="rId3"/>
    <p:sldId id="261" r:id="rId4"/>
    <p:sldId id="262" r:id="rId5"/>
    <p:sldId id="263" r:id="rId6"/>
    <p:sldId id="266" r:id="rId7"/>
    <p:sldId id="264" r:id="rId8"/>
    <p:sldId id="271" r:id="rId9"/>
    <p:sldId id="278" r:id="rId10"/>
    <p:sldId id="275" r:id="rId11"/>
    <p:sldId id="265" r:id="rId12"/>
    <p:sldId id="269" r:id="rId13"/>
    <p:sldId id="270" r:id="rId14"/>
    <p:sldId id="280" r:id="rId15"/>
    <p:sldId id="281" r:id="rId16"/>
    <p:sldId id="27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tos, Karita" initials="MK" lastIdx="1" clrIdx="0">
    <p:extLst/>
  </p:cmAuthor>
  <p:cmAuthor id="2" name="Wiley, Tamera" initials="WT" lastIdx="1" clrIdx="1">
    <p:extLst>
      <p:ext uri="{19B8F6BF-5375-455C-9EA6-DF929625EA0E}">
        <p15:presenceInfo xmlns:p15="http://schemas.microsoft.com/office/powerpoint/2012/main" userId="S-1-5-21-2129884937-3754521737-2310713031-24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10-12T15:52:20.086" idx="1">
    <p:pos x="2645" y="47"/>
    <p:text>Need new example - relevant and with a social or crim j context</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11AA860-A162-4438-85ED-3CBE8A5F671C}" type="datetimeFigureOut">
              <a:rPr lang="en-US" smtClean="0"/>
              <a:t>3/18/2019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6F7E127-92C4-4B35-81BB-3866670393B5}" type="slidenum">
              <a:rPr lang="en-US" smtClean="0"/>
              <a:t>‹#›</a:t>
            </a:fld>
            <a:endParaRPr lang="en-US"/>
          </a:p>
        </p:txBody>
      </p:sp>
    </p:spTree>
    <p:extLst>
      <p:ext uri="{BB962C8B-B14F-4D97-AF65-F5344CB8AC3E}">
        <p14:creationId xmlns:p14="http://schemas.microsoft.com/office/powerpoint/2010/main" val="1457750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289542D-63ED-4B6C-B689-B4357B0C492D}" type="datetimeFigureOut">
              <a:rPr lang="en-US" smtClean="0"/>
              <a:t>3/18/2019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965B67D-3E15-4D57-B8D8-2188A8118EA1}" type="slidenum">
              <a:rPr lang="en-US" smtClean="0"/>
              <a:t>‹#›</a:t>
            </a:fld>
            <a:endParaRPr lang="en-US"/>
          </a:p>
        </p:txBody>
      </p:sp>
    </p:spTree>
    <p:extLst>
      <p:ext uri="{BB962C8B-B14F-4D97-AF65-F5344CB8AC3E}">
        <p14:creationId xmlns:p14="http://schemas.microsoft.com/office/powerpoint/2010/main" val="243711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516AABA9-BEED-4C87-BA28-27A70DFF5823}"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093981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65B67D-3E15-4D57-B8D8-2188A8118EA1}" type="slidenum">
              <a:rPr lang="en-US" smtClean="0"/>
              <a:t>10</a:t>
            </a:fld>
            <a:endParaRPr lang="en-US"/>
          </a:p>
        </p:txBody>
      </p:sp>
    </p:spTree>
    <p:extLst>
      <p:ext uri="{BB962C8B-B14F-4D97-AF65-F5344CB8AC3E}">
        <p14:creationId xmlns:p14="http://schemas.microsoft.com/office/powerpoint/2010/main" val="3964722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167390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DF3D04A8-59F5-4BF1-8BB9-791FE4089831}"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219117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136503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59323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3901369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01989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404659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4158215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146647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105522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D04A8-59F5-4BF1-8BB9-791FE408983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221273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D04A8-59F5-4BF1-8BB9-791FE4089831}"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232943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3D04A8-59F5-4BF1-8BB9-791FE4089831}"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405315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3D04A8-59F5-4BF1-8BB9-791FE4089831}"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138205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D04A8-59F5-4BF1-8BB9-791FE4089831}"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227020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D04A8-59F5-4BF1-8BB9-791FE4089831}"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87887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D04A8-59F5-4BF1-8BB9-791FE4089831}" type="datetimeFigureOut">
              <a:rPr lang="en-US" smtClean="0"/>
              <a:t>3/18/2019</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2BE1004D-F5DB-4ABD-8FBA-993896206C8B}" type="slidenum">
              <a:rPr lang="en-US" smtClean="0"/>
              <a:t>‹#›</a:t>
            </a:fld>
            <a:endParaRPr lang="en-US"/>
          </a:p>
        </p:txBody>
      </p:sp>
    </p:spTree>
    <p:extLst>
      <p:ext uri="{BB962C8B-B14F-4D97-AF65-F5344CB8AC3E}">
        <p14:creationId xmlns:p14="http://schemas.microsoft.com/office/powerpoint/2010/main" val="109933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F3D04A8-59F5-4BF1-8BB9-791FE4089831}" type="datetimeFigureOut">
              <a:rPr lang="en-US" smtClean="0"/>
              <a:t>3/18/2019</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2BE1004D-F5DB-4ABD-8FBA-993896206C8B}" type="slidenum">
              <a:rPr lang="en-US" smtClean="0"/>
              <a:t>‹#›</a:t>
            </a:fld>
            <a:endParaRPr lang="en-US"/>
          </a:p>
        </p:txBody>
      </p:sp>
    </p:spTree>
    <p:extLst>
      <p:ext uri="{BB962C8B-B14F-4D97-AF65-F5344CB8AC3E}">
        <p14:creationId xmlns:p14="http://schemas.microsoft.com/office/powerpoint/2010/main" val="8316811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27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10.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jp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4648200"/>
          </a:xfrm>
        </p:spPr>
        <p:txBody>
          <a:bodyPr>
            <a:normAutofit fontScale="90000"/>
          </a:bodyPr>
          <a:lstStyle/>
          <a:p>
            <a:r>
              <a:rPr lang="en-US" dirty="0" smtClean="0"/>
              <a:t/>
            </a:r>
            <a:br>
              <a:rPr lang="en-US" dirty="0" smtClean="0"/>
            </a:br>
            <a:r>
              <a:rPr lang="en-US" dirty="0" smtClean="0"/>
              <a:t>Chapter 8 </a:t>
            </a:r>
            <a:br>
              <a:rPr lang="en-US" dirty="0" smtClean="0"/>
            </a:br>
            <a:r>
              <a:rPr lang="en-US" dirty="0" smtClean="0"/>
              <a:t>Confidence Intervals </a:t>
            </a:r>
            <a:br>
              <a:rPr lang="en-US" dirty="0" smtClean="0"/>
            </a:br>
            <a:r>
              <a:rPr lang="en-US" dirty="0" smtClean="0"/>
              <a:t>Part A</a:t>
            </a:r>
            <a:br>
              <a:rPr lang="en-US" dirty="0" smtClean="0"/>
            </a:br>
            <a:r>
              <a:rPr lang="en-US" dirty="0">
                <a:solidFill>
                  <a:srgbClr val="FF0000"/>
                </a:solidFill>
              </a:rPr>
              <a:t>w</a:t>
            </a:r>
            <a:r>
              <a:rPr lang="en-US" dirty="0" smtClean="0">
                <a:solidFill>
                  <a:srgbClr val="FF0000"/>
                </a:solidFill>
              </a:rPr>
              <a:t>hen the </a:t>
            </a:r>
            <a:br>
              <a:rPr lang="en-US" dirty="0" smtClean="0">
                <a:solidFill>
                  <a:srgbClr val="FF0000"/>
                </a:solidFill>
              </a:rPr>
            </a:br>
            <a:r>
              <a:rPr lang="en-US" dirty="0" smtClean="0">
                <a:solidFill>
                  <a:srgbClr val="FF0000"/>
                </a:solidFill>
              </a:rPr>
              <a:t>Population Standard Deviation</a:t>
            </a:r>
            <a:br>
              <a:rPr lang="en-US" dirty="0" smtClean="0">
                <a:solidFill>
                  <a:srgbClr val="FF0000"/>
                </a:solidFill>
              </a:rPr>
            </a:br>
            <a:r>
              <a:rPr lang="en-US" dirty="0" smtClean="0">
                <a:solidFill>
                  <a:srgbClr val="FF0000"/>
                </a:solidFill>
              </a:rPr>
              <a:t> is Known</a:t>
            </a:r>
            <a:endParaRPr lang="en-US" dirty="0"/>
          </a:p>
        </p:txBody>
      </p:sp>
    </p:spTree>
    <p:extLst>
      <p:ext uri="{BB962C8B-B14F-4D97-AF65-F5344CB8AC3E}">
        <p14:creationId xmlns:p14="http://schemas.microsoft.com/office/powerpoint/2010/main" val="3103976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705600" y="2653796"/>
            <a:ext cx="1856598" cy="461665"/>
          </a:xfrm>
          <a:prstGeom prst="rect">
            <a:avLst/>
          </a:prstGeom>
          <a:noFill/>
        </p:spPr>
        <p:txBody>
          <a:bodyPr wrap="none" rtlCol="0">
            <a:spAutoFit/>
          </a:bodyPr>
          <a:lstStyle/>
          <a:p>
            <a:r>
              <a:rPr lang="en-US" sz="2400" b="1" dirty="0" smtClean="0">
                <a:solidFill>
                  <a:srgbClr val="FF0000"/>
                </a:solidFill>
              </a:rPr>
              <a:t>52 &lt;  µ &lt; 56</a:t>
            </a:r>
            <a:endParaRPr lang="en-US" sz="2400" b="1" dirty="0">
              <a:solidFill>
                <a:srgbClr val="FF0000"/>
              </a:solidFill>
            </a:endParaRPr>
          </a:p>
        </p:txBody>
      </p:sp>
      <p:pic>
        <p:nvPicPr>
          <p:cNvPr id="13" name="Picture 12"/>
          <p:cNvPicPr>
            <a:picLocks noChangeAspect="1"/>
          </p:cNvPicPr>
          <p:nvPr/>
        </p:nvPicPr>
        <p:blipFill>
          <a:blip r:embed="rId3"/>
          <a:stretch>
            <a:fillRect/>
          </a:stretch>
        </p:blipFill>
        <p:spPr>
          <a:xfrm>
            <a:off x="2877829" y="547427"/>
            <a:ext cx="3173366" cy="3266310"/>
          </a:xfrm>
          <a:prstGeom prst="rect">
            <a:avLst/>
          </a:prstGeom>
        </p:spPr>
      </p:pic>
      <p:sp>
        <p:nvSpPr>
          <p:cNvPr id="14" name="Rectangle 13"/>
          <p:cNvSpPr/>
          <p:nvPr/>
        </p:nvSpPr>
        <p:spPr>
          <a:xfrm>
            <a:off x="3447654" y="2754363"/>
            <a:ext cx="2223268" cy="609600"/>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Rectangle 14"/>
          <p:cNvSpPr/>
          <p:nvPr/>
        </p:nvSpPr>
        <p:spPr>
          <a:xfrm>
            <a:off x="5069746" y="3436450"/>
            <a:ext cx="762000" cy="304800"/>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TextBox 15"/>
          <p:cNvSpPr txBox="1"/>
          <p:nvPr/>
        </p:nvSpPr>
        <p:spPr>
          <a:xfrm>
            <a:off x="2971800" y="4495800"/>
            <a:ext cx="4378635" cy="523220"/>
          </a:xfrm>
          <a:prstGeom prst="rect">
            <a:avLst/>
          </a:prstGeom>
          <a:solidFill>
            <a:srgbClr val="FFFF00"/>
          </a:solidFill>
        </p:spPr>
        <p:txBody>
          <a:bodyPr wrap="none" rtlCol="0">
            <a:spAutoFit/>
          </a:bodyPr>
          <a:lstStyle/>
          <a:p>
            <a:r>
              <a:rPr lang="en-US" sz="2800" dirty="0" smtClean="0"/>
              <a:t>1.6631 is the Margin of Error</a:t>
            </a:r>
            <a:endParaRPr lang="en-US" sz="2800" dirty="0"/>
          </a:p>
        </p:txBody>
      </p:sp>
    </p:spTree>
    <p:extLst>
      <p:ext uri="{BB962C8B-B14F-4D97-AF65-F5344CB8AC3E}">
        <p14:creationId xmlns:p14="http://schemas.microsoft.com/office/powerpoint/2010/main" val="789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169" y="3067"/>
            <a:ext cx="6186431" cy="1815882"/>
          </a:xfrm>
          <a:prstGeom prst="rect">
            <a:avLst/>
          </a:prstGeom>
        </p:spPr>
        <p:txBody>
          <a:bodyPr wrap="square">
            <a:spAutoFit/>
          </a:bodyPr>
          <a:lstStyle/>
          <a:p>
            <a:r>
              <a:rPr lang="en-US" sz="1600" dirty="0" smtClean="0">
                <a:effectLst/>
              </a:rPr>
              <a:t>Example: </a:t>
            </a:r>
            <a:r>
              <a:rPr lang="en-US" sz="1600" b="1" dirty="0" smtClean="0">
                <a:effectLst/>
              </a:rPr>
              <a:t>Days It Takes to Sell a Geo</a:t>
            </a:r>
          </a:p>
          <a:p>
            <a:r>
              <a:rPr lang="en-US" sz="1600" dirty="0" smtClean="0">
                <a:effectLst/>
              </a:rPr>
              <a:t>A researcher wishes to estimate the number of days it takes an automobile dealer to sell a Chevrolet Geo. A random sample of 50 cars had a mean time on the dealer's lot of 54 days. Assume the population standard deviation to be 6 days. Find the 95% confidence interval of the population mean.</a:t>
            </a:r>
            <a:endParaRPr lang="en-US" sz="1600" dirty="0">
              <a:effectLst/>
            </a:endParaRPr>
          </a:p>
        </p:txBody>
      </p:sp>
      <p:sp>
        <p:nvSpPr>
          <p:cNvPr id="3" name="TextBox 2"/>
          <p:cNvSpPr txBox="1"/>
          <p:nvPr/>
        </p:nvSpPr>
        <p:spPr>
          <a:xfrm>
            <a:off x="238408" y="1975427"/>
            <a:ext cx="3501392" cy="1477328"/>
          </a:xfrm>
          <a:prstGeom prst="rect">
            <a:avLst/>
          </a:prstGeom>
          <a:noFill/>
        </p:spPr>
        <p:txBody>
          <a:bodyPr wrap="square" rtlCol="0">
            <a:spAutoFit/>
          </a:bodyPr>
          <a:lstStyle/>
          <a:p>
            <a:r>
              <a:rPr lang="en-US" dirty="0" smtClean="0">
                <a:solidFill>
                  <a:schemeClr val="bg1"/>
                </a:solidFill>
              </a:rPr>
              <a:t>Step 1</a:t>
            </a:r>
            <a:r>
              <a:rPr lang="en-US" dirty="0">
                <a:solidFill>
                  <a:schemeClr val="bg1"/>
                </a:solidFill>
              </a:rPr>
              <a:t>:  </a:t>
            </a:r>
            <a:r>
              <a:rPr lang="en-US" dirty="0" smtClean="0">
                <a:solidFill>
                  <a:schemeClr val="bg1"/>
                </a:solidFill>
              </a:rPr>
              <a:t>Capture </a:t>
            </a:r>
            <a:r>
              <a:rPr lang="en-US" dirty="0">
                <a:solidFill>
                  <a:schemeClr val="bg1"/>
                </a:solidFill>
              </a:rPr>
              <a:t>a screenshot of your GeoGebra work.</a:t>
            </a:r>
          </a:p>
          <a:p>
            <a:r>
              <a:rPr lang="en-US" dirty="0" smtClean="0">
                <a:solidFill>
                  <a:schemeClr val="bg1"/>
                </a:solidFill>
              </a:rPr>
              <a:t>Explicitly identify and write the margin of error (to 4 decimal places). </a:t>
            </a:r>
            <a:endParaRPr lang="en-US" dirty="0">
              <a:solidFill>
                <a:schemeClr val="bg1"/>
              </a:solidFill>
            </a:endParaRPr>
          </a:p>
        </p:txBody>
      </p:sp>
      <p:sp>
        <p:nvSpPr>
          <p:cNvPr id="4" name="TextBox 3"/>
          <p:cNvSpPr txBox="1"/>
          <p:nvPr/>
        </p:nvSpPr>
        <p:spPr>
          <a:xfrm>
            <a:off x="216291" y="3399384"/>
            <a:ext cx="3300152" cy="2308324"/>
          </a:xfrm>
          <a:prstGeom prst="rect">
            <a:avLst/>
          </a:prstGeom>
          <a:noFill/>
        </p:spPr>
        <p:txBody>
          <a:bodyPr wrap="square" rtlCol="0">
            <a:spAutoFit/>
          </a:bodyPr>
          <a:lstStyle/>
          <a:p>
            <a:r>
              <a:rPr lang="en-US" dirty="0" smtClean="0">
                <a:solidFill>
                  <a:schemeClr val="bg1"/>
                </a:solidFill>
              </a:rPr>
              <a:t>Step 2: Follow the confidence interval formula to write in the values of the mean and margin of error (in inequality notation)  and simplify. Round your final interval according to the rounding rule(s) that apply.</a:t>
            </a:r>
            <a:endParaRPr lang="en-US" dirty="0">
              <a:solidFill>
                <a:schemeClr val="bg1"/>
              </a:solidFill>
            </a:endParaRPr>
          </a:p>
        </p:txBody>
      </p:sp>
      <p:sp>
        <p:nvSpPr>
          <p:cNvPr id="5" name="TextBox 4"/>
          <p:cNvSpPr txBox="1"/>
          <p:nvPr/>
        </p:nvSpPr>
        <p:spPr>
          <a:xfrm>
            <a:off x="241721" y="5615071"/>
            <a:ext cx="1828800" cy="1200329"/>
          </a:xfrm>
          <a:prstGeom prst="rect">
            <a:avLst/>
          </a:prstGeom>
          <a:noFill/>
        </p:spPr>
        <p:txBody>
          <a:bodyPr wrap="square" rtlCol="0">
            <a:spAutoFit/>
          </a:bodyPr>
          <a:lstStyle/>
          <a:p>
            <a:r>
              <a:rPr lang="en-US" dirty="0" smtClean="0">
                <a:solidFill>
                  <a:schemeClr val="bg1"/>
                </a:solidFill>
              </a:rPr>
              <a:t>Step 3: make the confidence statement</a:t>
            </a:r>
            <a:endParaRPr lang="en-US" dirty="0">
              <a:solidFill>
                <a:schemeClr val="bg1"/>
              </a:solidFill>
            </a:endParaRPr>
          </a:p>
        </p:txBody>
      </p:sp>
      <mc:AlternateContent xmlns:mc="http://schemas.openxmlformats.org/markup-compatibility/2006" xmlns:a14="http://schemas.microsoft.com/office/drawing/2010/main">
        <mc:Choice Requires="a14">
          <p:sp>
            <p:nvSpPr>
              <p:cNvPr id="6" name="Rectangle 5"/>
              <p:cNvSpPr/>
              <p:nvPr/>
            </p:nvSpPr>
            <p:spPr>
              <a:xfrm>
                <a:off x="3903312" y="2283835"/>
                <a:ext cx="40209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bg1"/>
                          </a:solidFill>
                          <a:latin typeface="Cambria Math" panose="02040503050406030204" pitchFamily="18" charset="0"/>
                        </a:rPr>
                        <m:t>𝐸</m:t>
                      </m:r>
                    </m:oMath>
                  </m:oMathPara>
                </a14:m>
                <a:endParaRPr lang="en-US" dirty="0">
                  <a:solidFill>
                    <a:schemeClr val="bg1"/>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3903312" y="2283835"/>
                <a:ext cx="402098" cy="369332"/>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457700" y="2283835"/>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solidFill>
                            <a:schemeClr val="bg1"/>
                          </a:solidFill>
                          <a:latin typeface="Cambria Math" panose="02040503050406030204" pitchFamily="18" charset="0"/>
                          <a:ea typeface="Cambria Math" panose="02040503050406030204" pitchFamily="18" charset="0"/>
                        </a:rPr>
                        <m:t>≈</m:t>
                      </m:r>
                      <m:r>
                        <a:rPr lang="en-US" i="1" smtClean="0">
                          <a:solidFill>
                            <a:schemeClr val="bg1"/>
                          </a:solidFill>
                          <a:latin typeface="Cambria Math" panose="02040503050406030204" pitchFamily="18" charset="0"/>
                        </a:rPr>
                        <m:t>1</m:t>
                      </m:r>
                      <m:r>
                        <a:rPr lang="en-US" b="0" i="1" smtClean="0">
                          <a:solidFill>
                            <a:schemeClr val="bg1"/>
                          </a:solidFill>
                          <a:latin typeface="Cambria Math" panose="02040503050406030204" pitchFamily="18" charset="0"/>
                        </a:rPr>
                        <m:t>.6631</m:t>
                      </m:r>
                    </m:oMath>
                  </m:oMathPara>
                </a14:m>
                <a:endParaRPr lang="en-US" dirty="0">
                  <a:solidFill>
                    <a:schemeClr val="bg1"/>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4457700" y="2283835"/>
                <a:ext cx="990600" cy="369332"/>
              </a:xfrm>
              <a:prstGeom prst="rect">
                <a:avLst/>
              </a:prstGeom>
              <a:blipFill rotWithShape="0">
                <a:blip r:embed="rId3"/>
                <a:stretch>
                  <a:fillRect r="-10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053620" y="3670789"/>
                <a:ext cx="3951155"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54−1.6631&lt; </m:t>
                      </m:r>
                      <m:r>
                        <a:rPr lang="en-US" b="0" i="1" smtClean="0">
                          <a:solidFill>
                            <a:schemeClr val="bg1"/>
                          </a:solidFill>
                          <a:latin typeface="Cambria Math" panose="02040503050406030204" pitchFamily="18" charset="0"/>
                          <a:ea typeface="Cambria Math" panose="02040503050406030204" pitchFamily="18" charset="0"/>
                        </a:rPr>
                        <m:t>𝜇</m:t>
                      </m:r>
                      <m:r>
                        <a:rPr lang="en-US" b="0" i="1" smtClean="0">
                          <a:solidFill>
                            <a:schemeClr val="bg1"/>
                          </a:solidFill>
                          <a:latin typeface="Cambria Math" panose="02040503050406030204" pitchFamily="18" charset="0"/>
                        </a:rPr>
                        <m:t>&lt;54+1.6631</m:t>
                      </m:r>
                    </m:oMath>
                  </m:oMathPara>
                </a14:m>
                <a:endParaRPr lang="en-US" dirty="0">
                  <a:solidFill>
                    <a:schemeClr val="bg1"/>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053620" y="3670789"/>
                <a:ext cx="3951155" cy="369332"/>
              </a:xfrm>
              <a:prstGeom prst="rect">
                <a:avLst/>
              </a:prstGeom>
              <a:blipFill rotWithShape="0">
                <a:blip r:embed="rId4"/>
                <a:stretch>
                  <a:fillRect b="-655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516440" y="4664970"/>
                <a:ext cx="3025511"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52&lt; </m:t>
                      </m:r>
                      <m:r>
                        <a:rPr lang="en-US" b="0" i="1" smtClean="0">
                          <a:solidFill>
                            <a:schemeClr val="bg1"/>
                          </a:solidFill>
                          <a:latin typeface="Cambria Math" panose="02040503050406030204" pitchFamily="18" charset="0"/>
                          <a:ea typeface="Cambria Math" panose="02040503050406030204" pitchFamily="18" charset="0"/>
                        </a:rPr>
                        <m:t>𝜇</m:t>
                      </m:r>
                      <m:r>
                        <a:rPr lang="en-US" b="0" i="1" smtClean="0">
                          <a:solidFill>
                            <a:schemeClr val="bg1"/>
                          </a:solidFill>
                          <a:latin typeface="Cambria Math" panose="02040503050406030204" pitchFamily="18" charset="0"/>
                        </a:rPr>
                        <m:t>&lt;56</m:t>
                      </m:r>
                    </m:oMath>
                  </m:oMathPara>
                </a14:m>
                <a:endParaRPr lang="en-US" dirty="0">
                  <a:solidFill>
                    <a:schemeClr val="bg1"/>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3516440" y="4664970"/>
                <a:ext cx="3025511" cy="369332"/>
              </a:xfrm>
              <a:prstGeom prst="rect">
                <a:avLst/>
              </a:prstGeom>
              <a:blipFill rotWithShape="0">
                <a:blip r:embed="rId5"/>
                <a:stretch>
                  <a:fillRect b="-6557"/>
                </a:stretch>
              </a:blipFill>
              <a:ln>
                <a:noFill/>
              </a:ln>
            </p:spPr>
            <p:txBody>
              <a:bodyPr/>
              <a:lstStyle/>
              <a:p>
                <a:r>
                  <a:rPr lang="en-US">
                    <a:noFill/>
                  </a:rPr>
                  <a:t> </a:t>
                </a:r>
              </a:p>
            </p:txBody>
          </p:sp>
        </mc:Fallback>
      </mc:AlternateContent>
      <p:sp>
        <p:nvSpPr>
          <p:cNvPr id="14" name="TextBox 13"/>
          <p:cNvSpPr txBox="1"/>
          <p:nvPr/>
        </p:nvSpPr>
        <p:spPr>
          <a:xfrm>
            <a:off x="3214819" y="5599579"/>
            <a:ext cx="5410200" cy="923330"/>
          </a:xfrm>
          <a:prstGeom prst="rect">
            <a:avLst/>
          </a:prstGeom>
          <a:noFill/>
        </p:spPr>
        <p:txBody>
          <a:bodyPr wrap="square" rtlCol="0">
            <a:spAutoFit/>
          </a:bodyPr>
          <a:lstStyle/>
          <a:p>
            <a:r>
              <a:rPr lang="en-US" dirty="0" smtClean="0">
                <a:solidFill>
                  <a:schemeClr val="bg1"/>
                </a:solidFill>
              </a:rPr>
              <a:t>We can say, with 95% confidence, that the true mean number of days it takes to sell an </a:t>
            </a:r>
            <a:r>
              <a:rPr lang="en-US" dirty="0">
                <a:solidFill>
                  <a:schemeClr val="bg1"/>
                </a:solidFill>
              </a:rPr>
              <a:t>G</a:t>
            </a:r>
            <a:r>
              <a:rPr lang="en-US" dirty="0" smtClean="0">
                <a:solidFill>
                  <a:schemeClr val="bg1"/>
                </a:solidFill>
              </a:rPr>
              <a:t>eo is between 52 and 56 days.</a:t>
            </a:r>
            <a:endParaRPr lang="en-US" dirty="0">
              <a:solidFill>
                <a:schemeClr val="bg1"/>
              </a:solidFill>
            </a:endParaRPr>
          </a:p>
        </p:txBody>
      </p:sp>
      <p:sp>
        <p:nvSpPr>
          <p:cNvPr id="7" name="TextBox 6"/>
          <p:cNvSpPr txBox="1"/>
          <p:nvPr/>
        </p:nvSpPr>
        <p:spPr>
          <a:xfrm>
            <a:off x="206352" y="1712522"/>
            <a:ext cx="5016124" cy="369332"/>
          </a:xfrm>
          <a:prstGeom prst="rect">
            <a:avLst/>
          </a:prstGeom>
          <a:noFill/>
        </p:spPr>
        <p:txBody>
          <a:bodyPr wrap="square" rtlCol="0">
            <a:spAutoFit/>
          </a:bodyPr>
          <a:lstStyle/>
          <a:p>
            <a:r>
              <a:rPr lang="en-US" b="1" dirty="0" smtClean="0">
                <a:solidFill>
                  <a:srgbClr val="C00000"/>
                </a:solidFill>
              </a:rPr>
              <a:t>What I expect to see in your written work:</a:t>
            </a:r>
            <a:endParaRPr lang="en-US" b="1" dirty="0">
              <a:solidFill>
                <a:srgbClr val="C00000"/>
              </a:solidFill>
            </a:endParaRPr>
          </a:p>
        </p:txBody>
      </p:sp>
      <p:pic>
        <p:nvPicPr>
          <p:cNvPr id="15" name="Picture 14"/>
          <p:cNvPicPr>
            <a:picLocks noChangeAspect="1"/>
          </p:cNvPicPr>
          <p:nvPr/>
        </p:nvPicPr>
        <p:blipFill>
          <a:blip r:embed="rId6"/>
          <a:stretch>
            <a:fillRect/>
          </a:stretch>
        </p:blipFill>
        <p:spPr>
          <a:xfrm>
            <a:off x="6789102" y="414658"/>
            <a:ext cx="2044453" cy="2087952"/>
          </a:xfrm>
          <a:prstGeom prst="rect">
            <a:avLst/>
          </a:prstGeom>
        </p:spPr>
      </p:pic>
      <mc:AlternateContent xmlns:mc="http://schemas.openxmlformats.org/markup-compatibility/2006" xmlns:a14="http://schemas.microsoft.com/office/drawing/2010/main">
        <mc:Choice Requires="a14">
          <p:sp>
            <p:nvSpPr>
              <p:cNvPr id="16" name="TextBox 15"/>
              <p:cNvSpPr txBox="1"/>
              <p:nvPr/>
            </p:nvSpPr>
            <p:spPr>
              <a:xfrm>
                <a:off x="3053619" y="4131862"/>
                <a:ext cx="3951155"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52.3369&lt; </m:t>
                      </m:r>
                      <m:r>
                        <a:rPr lang="en-US" b="0" i="1" smtClean="0">
                          <a:solidFill>
                            <a:schemeClr val="bg1"/>
                          </a:solidFill>
                          <a:latin typeface="Cambria Math" panose="02040503050406030204" pitchFamily="18" charset="0"/>
                          <a:ea typeface="Cambria Math" panose="02040503050406030204" pitchFamily="18" charset="0"/>
                        </a:rPr>
                        <m:t>𝜇</m:t>
                      </m:r>
                      <m:r>
                        <a:rPr lang="en-US" b="0" i="1" smtClean="0">
                          <a:solidFill>
                            <a:schemeClr val="bg1"/>
                          </a:solidFill>
                          <a:latin typeface="Cambria Math" panose="02040503050406030204" pitchFamily="18" charset="0"/>
                        </a:rPr>
                        <m:t>&lt;55.6631</m:t>
                      </m:r>
                    </m:oMath>
                  </m:oMathPara>
                </a14:m>
                <a:endParaRPr lang="en-US" dirty="0">
                  <a:solidFill>
                    <a:schemeClr val="bg1"/>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3053619" y="4131862"/>
                <a:ext cx="3951155" cy="369332"/>
              </a:xfrm>
              <a:prstGeom prst="rect">
                <a:avLst/>
              </a:prstGeom>
              <a:blipFill rotWithShape="0">
                <a:blip r:embed="rId7"/>
                <a:stretch>
                  <a:fillRect b="-8333"/>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32005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9" grpId="0"/>
      <p:bldP spid="11" grpId="0"/>
      <p:bldP spid="12" grpId="0"/>
      <p:bldP spid="14" grpId="0"/>
      <p:bldP spid="7"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753523" y="11658"/>
            <a:ext cx="2160601" cy="3970403"/>
          </a:xfrm>
          <a:prstGeom prst="rect">
            <a:avLst/>
          </a:prstGeom>
        </p:spPr>
      </p:pic>
      <p:sp>
        <p:nvSpPr>
          <p:cNvPr id="2" name="Rectangle 1"/>
          <p:cNvSpPr/>
          <p:nvPr/>
        </p:nvSpPr>
        <p:spPr>
          <a:xfrm>
            <a:off x="304800" y="304800"/>
            <a:ext cx="6248400" cy="1754326"/>
          </a:xfrm>
          <a:prstGeom prst="rect">
            <a:avLst/>
          </a:prstGeom>
        </p:spPr>
        <p:txBody>
          <a:bodyPr wrap="square">
            <a:spAutoFit/>
          </a:bodyPr>
          <a:lstStyle/>
          <a:p>
            <a:r>
              <a:rPr lang="en-US" dirty="0" smtClean="0">
                <a:solidFill>
                  <a:schemeClr val="bg1"/>
                </a:solidFill>
                <a:effectLst/>
              </a:rPr>
              <a:t>Example: </a:t>
            </a:r>
            <a:r>
              <a:rPr lang="en-US" b="1" dirty="0" smtClean="0">
                <a:solidFill>
                  <a:schemeClr val="bg1"/>
                </a:solidFill>
                <a:effectLst/>
              </a:rPr>
              <a:t>Waiting in the Emergency Room</a:t>
            </a:r>
          </a:p>
          <a:p>
            <a:r>
              <a:rPr lang="en-US" dirty="0" smtClean="0">
                <a:solidFill>
                  <a:schemeClr val="bg1"/>
                </a:solidFill>
                <a:effectLst/>
              </a:rPr>
              <a:t>A survey of 30 randomly selected emergency room patients found that the average waiting time for treatment was 174.3 minutes. Assuming that the population standard deviation is 46.5 minutes find the 99% confidence interval of the population mean.</a:t>
            </a:r>
            <a:endParaRPr lang="en-US" dirty="0">
              <a:solidFill>
                <a:schemeClr val="bg1"/>
              </a:solidFill>
              <a:effectLst/>
            </a:endParaRPr>
          </a:p>
        </p:txBody>
      </p:sp>
      <p:sp>
        <p:nvSpPr>
          <p:cNvPr id="3" name="TextBox 2"/>
          <p:cNvSpPr txBox="1"/>
          <p:nvPr/>
        </p:nvSpPr>
        <p:spPr>
          <a:xfrm>
            <a:off x="228599" y="2122602"/>
            <a:ext cx="3505359" cy="1754326"/>
          </a:xfrm>
          <a:prstGeom prst="rect">
            <a:avLst/>
          </a:prstGeom>
          <a:noFill/>
        </p:spPr>
        <p:txBody>
          <a:bodyPr wrap="square" rtlCol="0">
            <a:spAutoFit/>
          </a:bodyPr>
          <a:lstStyle/>
          <a:p>
            <a:r>
              <a:rPr lang="en-US" dirty="0" smtClean="0">
                <a:solidFill>
                  <a:schemeClr val="bg1"/>
                </a:solidFill>
              </a:rPr>
              <a:t>Step 1: Capture </a:t>
            </a:r>
            <a:r>
              <a:rPr lang="en-US" dirty="0">
                <a:solidFill>
                  <a:schemeClr val="bg1"/>
                </a:solidFill>
              </a:rPr>
              <a:t>a screenshot of your GeoGebra work.</a:t>
            </a:r>
          </a:p>
          <a:p>
            <a:r>
              <a:rPr lang="en-US" dirty="0">
                <a:solidFill>
                  <a:schemeClr val="bg1"/>
                </a:solidFill>
              </a:rPr>
              <a:t>Explicitly identify and write the margin of error (4 decimal places</a:t>
            </a:r>
            <a:r>
              <a:rPr lang="en-US" dirty="0" smtClean="0">
                <a:solidFill>
                  <a:schemeClr val="bg1"/>
                </a:solidFill>
              </a:rPr>
              <a:t>). </a:t>
            </a:r>
            <a:endParaRPr lang="en-US" dirty="0">
              <a:solidFill>
                <a:schemeClr val="bg1"/>
              </a:solidFill>
            </a:endParaRPr>
          </a:p>
          <a:p>
            <a:endParaRPr lang="en-US" dirty="0"/>
          </a:p>
        </p:txBody>
      </p:sp>
      <p:sp>
        <p:nvSpPr>
          <p:cNvPr id="4" name="TextBox 3"/>
          <p:cNvSpPr txBox="1"/>
          <p:nvPr/>
        </p:nvSpPr>
        <p:spPr>
          <a:xfrm>
            <a:off x="247688" y="3448849"/>
            <a:ext cx="3333712" cy="2308324"/>
          </a:xfrm>
          <a:prstGeom prst="rect">
            <a:avLst/>
          </a:prstGeom>
          <a:noFill/>
        </p:spPr>
        <p:txBody>
          <a:bodyPr wrap="square" rtlCol="0">
            <a:spAutoFit/>
          </a:bodyPr>
          <a:lstStyle/>
          <a:p>
            <a:r>
              <a:rPr lang="en-US" dirty="0" smtClean="0">
                <a:solidFill>
                  <a:schemeClr val="bg1"/>
                </a:solidFill>
              </a:rPr>
              <a:t>Step 2: </a:t>
            </a:r>
            <a:r>
              <a:rPr lang="en-US" dirty="0">
                <a:solidFill>
                  <a:schemeClr val="bg1"/>
                </a:solidFill>
              </a:rPr>
              <a:t>Follow the confidence interval formula to write in the values of the mean and margin of error (in inequality notation)  and simplify. Round your final interval according to the rounding rule(s) that apply.</a:t>
            </a:r>
          </a:p>
        </p:txBody>
      </p:sp>
      <p:sp>
        <p:nvSpPr>
          <p:cNvPr id="5" name="TextBox 4"/>
          <p:cNvSpPr txBox="1"/>
          <p:nvPr/>
        </p:nvSpPr>
        <p:spPr>
          <a:xfrm>
            <a:off x="304800" y="5643940"/>
            <a:ext cx="1828800" cy="1200329"/>
          </a:xfrm>
          <a:prstGeom prst="rect">
            <a:avLst/>
          </a:prstGeom>
          <a:noFill/>
        </p:spPr>
        <p:txBody>
          <a:bodyPr wrap="square" rtlCol="0">
            <a:spAutoFit/>
          </a:bodyPr>
          <a:lstStyle/>
          <a:p>
            <a:r>
              <a:rPr lang="en-US" dirty="0" smtClean="0">
                <a:solidFill>
                  <a:schemeClr val="bg1"/>
                </a:solidFill>
              </a:rPr>
              <a:t>Step 3: make the confidence statement</a:t>
            </a:r>
            <a:endParaRPr lang="en-US" dirty="0">
              <a:solidFill>
                <a:schemeClr val="bg1"/>
              </a:solidFill>
            </a:endParaRPr>
          </a:p>
        </p:txBody>
      </p:sp>
      <mc:AlternateContent xmlns:mc="http://schemas.openxmlformats.org/markup-compatibility/2006" xmlns:a14="http://schemas.microsoft.com/office/drawing/2010/main">
        <mc:Choice Requires="a14">
          <p:sp>
            <p:nvSpPr>
              <p:cNvPr id="6" name="Rectangle 5"/>
              <p:cNvSpPr/>
              <p:nvPr/>
            </p:nvSpPr>
            <p:spPr>
              <a:xfrm>
                <a:off x="4630558" y="2478294"/>
                <a:ext cx="40209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bg1"/>
                          </a:solidFill>
                          <a:latin typeface="Cambria Math" panose="02040503050406030204" pitchFamily="18" charset="0"/>
                        </a:rPr>
                        <m:t>𝐸</m:t>
                      </m:r>
                    </m:oMath>
                  </m:oMathPara>
                </a14:m>
                <a:endParaRPr lang="en-US" dirty="0">
                  <a:solidFill>
                    <a:schemeClr val="bg1"/>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4630558" y="2478294"/>
                <a:ext cx="402098"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927434" y="2478294"/>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solidFill>
                            <a:schemeClr val="bg1"/>
                          </a:solidFill>
                          <a:latin typeface="Cambria Math" panose="02040503050406030204" pitchFamily="18" charset="0"/>
                          <a:ea typeface="Cambria Math" panose="02040503050406030204" pitchFamily="18" charset="0"/>
                        </a:rPr>
                        <m:t>≈</m:t>
                      </m:r>
                      <m:r>
                        <a:rPr lang="en-US" b="0" i="1" smtClean="0">
                          <a:solidFill>
                            <a:schemeClr val="bg1"/>
                          </a:solidFill>
                          <a:latin typeface="Cambria Math" panose="02040503050406030204" pitchFamily="18" charset="0"/>
                        </a:rPr>
                        <m:t>2</m:t>
                      </m:r>
                      <m:r>
                        <a:rPr lang="en-US" i="1" smtClean="0">
                          <a:solidFill>
                            <a:schemeClr val="bg1"/>
                          </a:solidFill>
                          <a:latin typeface="Cambria Math" panose="02040503050406030204" pitchFamily="18" charset="0"/>
                        </a:rPr>
                        <m:t>1</m:t>
                      </m:r>
                      <m:r>
                        <a:rPr lang="en-US" b="0" i="1" smtClean="0">
                          <a:solidFill>
                            <a:schemeClr val="bg1"/>
                          </a:solidFill>
                          <a:latin typeface="Cambria Math" panose="02040503050406030204" pitchFamily="18" charset="0"/>
                        </a:rPr>
                        <m:t>.868</m:t>
                      </m:r>
                    </m:oMath>
                  </m:oMathPara>
                </a14:m>
                <a:endParaRPr lang="en-US" dirty="0">
                  <a:solidFill>
                    <a:schemeClr val="bg1"/>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4927434" y="2478294"/>
                <a:ext cx="990600" cy="369332"/>
              </a:xfrm>
              <a:prstGeom prst="rect">
                <a:avLst/>
              </a:prstGeom>
              <a:blipFill rotWithShape="0">
                <a:blip r:embed="rId4"/>
                <a:stretch>
                  <a:fillRect r="-10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410080" y="4074092"/>
                <a:ext cx="4484556"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174.3−21.868&lt; </m:t>
                      </m:r>
                      <m:r>
                        <a:rPr lang="en-US" b="0" i="1" smtClean="0">
                          <a:solidFill>
                            <a:schemeClr val="bg1"/>
                          </a:solidFill>
                          <a:latin typeface="Cambria Math" panose="02040503050406030204" pitchFamily="18" charset="0"/>
                          <a:ea typeface="Cambria Math" panose="02040503050406030204" pitchFamily="18" charset="0"/>
                        </a:rPr>
                        <m:t>𝜇</m:t>
                      </m:r>
                      <m:r>
                        <a:rPr lang="en-US" b="0" i="1" smtClean="0">
                          <a:solidFill>
                            <a:schemeClr val="bg1"/>
                          </a:solidFill>
                          <a:latin typeface="Cambria Math" panose="02040503050406030204" pitchFamily="18" charset="0"/>
                        </a:rPr>
                        <m:t>&lt;174.3+21.868</m:t>
                      </m:r>
                    </m:oMath>
                  </m:oMathPara>
                </a14:m>
                <a:endParaRPr lang="en-US" dirty="0">
                  <a:solidFill>
                    <a:schemeClr val="bg1"/>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410080" y="4074092"/>
                <a:ext cx="4484556" cy="369332"/>
              </a:xfrm>
              <a:prstGeom prst="rect">
                <a:avLst/>
              </a:prstGeom>
              <a:blipFill rotWithShape="0">
                <a:blip r:embed="rId5"/>
                <a:stretch>
                  <a:fillRect b="-655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093566" y="4964733"/>
                <a:ext cx="3025511"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152.4&lt; </m:t>
                      </m:r>
                      <m:r>
                        <a:rPr lang="en-US" b="0" i="1" smtClean="0">
                          <a:solidFill>
                            <a:schemeClr val="bg1"/>
                          </a:solidFill>
                          <a:latin typeface="Cambria Math" panose="02040503050406030204" pitchFamily="18" charset="0"/>
                          <a:ea typeface="Cambria Math" panose="02040503050406030204" pitchFamily="18" charset="0"/>
                        </a:rPr>
                        <m:t>𝜇</m:t>
                      </m:r>
                      <m:r>
                        <a:rPr lang="en-US" b="0" i="1" smtClean="0">
                          <a:solidFill>
                            <a:schemeClr val="bg1"/>
                          </a:solidFill>
                          <a:latin typeface="Cambria Math" panose="02040503050406030204" pitchFamily="18" charset="0"/>
                        </a:rPr>
                        <m:t>&lt;196.2</m:t>
                      </m:r>
                    </m:oMath>
                  </m:oMathPara>
                </a14:m>
                <a:endParaRPr lang="en-US" dirty="0">
                  <a:solidFill>
                    <a:schemeClr val="bg1"/>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093566" y="4964733"/>
                <a:ext cx="3025511" cy="369332"/>
              </a:xfrm>
              <a:prstGeom prst="rect">
                <a:avLst/>
              </a:prstGeom>
              <a:blipFill rotWithShape="0">
                <a:blip r:embed="rId6"/>
                <a:stretch>
                  <a:fillRect b="-6557"/>
                </a:stretch>
              </a:blipFill>
              <a:ln>
                <a:noFill/>
              </a:ln>
            </p:spPr>
            <p:txBody>
              <a:bodyPr/>
              <a:lstStyle/>
              <a:p>
                <a:r>
                  <a:rPr lang="en-US">
                    <a:noFill/>
                  </a:rPr>
                  <a:t> </a:t>
                </a:r>
              </a:p>
            </p:txBody>
          </p:sp>
        </mc:Fallback>
      </mc:AlternateContent>
      <p:sp>
        <p:nvSpPr>
          <p:cNvPr id="14" name="TextBox 13"/>
          <p:cNvSpPr txBox="1"/>
          <p:nvPr/>
        </p:nvSpPr>
        <p:spPr>
          <a:xfrm>
            <a:off x="2544397" y="5602812"/>
            <a:ext cx="6215921" cy="923330"/>
          </a:xfrm>
          <a:prstGeom prst="rect">
            <a:avLst/>
          </a:prstGeom>
          <a:noFill/>
        </p:spPr>
        <p:txBody>
          <a:bodyPr wrap="square" rtlCol="0">
            <a:spAutoFit/>
          </a:bodyPr>
          <a:lstStyle/>
          <a:p>
            <a:r>
              <a:rPr lang="en-US" dirty="0" smtClean="0">
                <a:solidFill>
                  <a:schemeClr val="bg1"/>
                </a:solidFill>
              </a:rPr>
              <a:t>We can say, with 99% confidence, that the true mean number of minutes it takes to receive treatment in the emergency room is between 152.4 and 196.2 minutes.</a:t>
            </a:r>
            <a:endParaRPr lang="en-US" dirty="0">
              <a:solidFill>
                <a:schemeClr val="bg1"/>
              </a:solidFill>
            </a:endParaRPr>
          </a:p>
        </p:txBody>
      </p:sp>
      <mc:AlternateContent xmlns:mc="http://schemas.openxmlformats.org/markup-compatibility/2006" xmlns:a14="http://schemas.microsoft.com/office/drawing/2010/main">
        <mc:Choice Requires="a14">
          <p:sp>
            <p:nvSpPr>
              <p:cNvPr id="13" name="TextBox 12"/>
              <p:cNvSpPr txBox="1"/>
              <p:nvPr/>
            </p:nvSpPr>
            <p:spPr>
              <a:xfrm>
                <a:off x="3403454" y="4496235"/>
                <a:ext cx="4484556"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152.432&lt; </m:t>
                      </m:r>
                      <m:r>
                        <a:rPr lang="en-US" b="0" i="1" smtClean="0">
                          <a:solidFill>
                            <a:schemeClr val="bg1"/>
                          </a:solidFill>
                          <a:latin typeface="Cambria Math" panose="02040503050406030204" pitchFamily="18" charset="0"/>
                          <a:ea typeface="Cambria Math" panose="02040503050406030204" pitchFamily="18" charset="0"/>
                        </a:rPr>
                        <m:t>𝜇</m:t>
                      </m:r>
                      <m:r>
                        <a:rPr lang="en-US" b="0" i="1" smtClean="0">
                          <a:solidFill>
                            <a:schemeClr val="bg1"/>
                          </a:solidFill>
                          <a:latin typeface="Cambria Math" panose="02040503050406030204" pitchFamily="18" charset="0"/>
                        </a:rPr>
                        <m:t>&lt;196.168</m:t>
                      </m:r>
                    </m:oMath>
                  </m:oMathPara>
                </a14:m>
                <a:endParaRPr lang="en-US" dirty="0">
                  <a:solidFill>
                    <a:schemeClr val="bg1"/>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403454" y="4496235"/>
                <a:ext cx="4484556" cy="369332"/>
              </a:xfrm>
              <a:prstGeom prst="rect">
                <a:avLst/>
              </a:prstGeom>
              <a:blipFill rotWithShape="0">
                <a:blip r:embed="rId7"/>
                <a:stretch>
                  <a:fillRect b="-8333"/>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86156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9" grpId="0"/>
      <p:bldP spid="11" grpId="0"/>
      <p:bldP spid="12" grpId="0"/>
      <p:bldP spid="14"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47" y="37848"/>
            <a:ext cx="8610600" cy="1754326"/>
          </a:xfrm>
          <a:prstGeom prst="rect">
            <a:avLst/>
          </a:prstGeom>
        </p:spPr>
        <p:txBody>
          <a:bodyPr wrap="square">
            <a:spAutoFit/>
          </a:bodyPr>
          <a:lstStyle/>
          <a:p>
            <a:r>
              <a:rPr lang="en-US" dirty="0" smtClean="0">
                <a:solidFill>
                  <a:srgbClr val="FF0000"/>
                </a:solidFill>
                <a:effectLst/>
              </a:rPr>
              <a:t>You try it!</a:t>
            </a:r>
            <a:r>
              <a:rPr lang="en-US" dirty="0" smtClean="0">
                <a:effectLst/>
              </a:rPr>
              <a:t>	</a:t>
            </a:r>
            <a:r>
              <a:rPr lang="en-US" dirty="0" smtClean="0">
                <a:solidFill>
                  <a:schemeClr val="bg1"/>
                </a:solidFill>
              </a:rPr>
              <a:t>Commuting Time for HU Students: </a:t>
            </a:r>
          </a:p>
          <a:p>
            <a:r>
              <a:rPr lang="en-US" dirty="0" smtClean="0">
                <a:solidFill>
                  <a:schemeClr val="bg1"/>
                </a:solidFill>
              </a:rPr>
              <a:t>A survey of 200 HU undergraduate students found that the sample mean commute time (per week) to campus  was 2.5 hours. Assuming the population standard deviation was 0.5 hour, </a:t>
            </a:r>
            <a:r>
              <a:rPr lang="en-US" dirty="0">
                <a:solidFill>
                  <a:schemeClr val="bg1"/>
                </a:solidFill>
              </a:rPr>
              <a:t>find the </a:t>
            </a:r>
            <a:r>
              <a:rPr lang="en-US" dirty="0" smtClean="0">
                <a:solidFill>
                  <a:schemeClr val="bg1"/>
                </a:solidFill>
              </a:rPr>
              <a:t>95% </a:t>
            </a:r>
            <a:r>
              <a:rPr lang="en-US" dirty="0">
                <a:solidFill>
                  <a:schemeClr val="bg1"/>
                </a:solidFill>
              </a:rPr>
              <a:t>confidence interval of the population mean.</a:t>
            </a:r>
          </a:p>
          <a:p>
            <a:endParaRPr lang="en-US" dirty="0" smtClean="0">
              <a:effectLst/>
            </a:endParaRPr>
          </a:p>
        </p:txBody>
      </p:sp>
      <p:sp>
        <p:nvSpPr>
          <p:cNvPr id="3" name="TextBox 2"/>
          <p:cNvSpPr txBox="1"/>
          <p:nvPr/>
        </p:nvSpPr>
        <p:spPr>
          <a:xfrm>
            <a:off x="344346" y="1600200"/>
            <a:ext cx="3429001" cy="1477328"/>
          </a:xfrm>
          <a:prstGeom prst="rect">
            <a:avLst/>
          </a:prstGeom>
          <a:noFill/>
        </p:spPr>
        <p:txBody>
          <a:bodyPr wrap="square" rtlCol="0">
            <a:spAutoFit/>
          </a:bodyPr>
          <a:lstStyle/>
          <a:p>
            <a:r>
              <a:rPr lang="en-US" dirty="0" smtClean="0">
                <a:solidFill>
                  <a:schemeClr val="bg1"/>
                </a:solidFill>
              </a:rPr>
              <a:t>Step 1: </a:t>
            </a:r>
            <a:r>
              <a:rPr lang="en-US" dirty="0">
                <a:solidFill>
                  <a:schemeClr val="bg1"/>
                </a:solidFill>
              </a:rPr>
              <a:t>Capture a screenshot of your GeoGebra work.</a:t>
            </a:r>
          </a:p>
          <a:p>
            <a:r>
              <a:rPr lang="en-US" dirty="0">
                <a:solidFill>
                  <a:schemeClr val="bg1"/>
                </a:solidFill>
              </a:rPr>
              <a:t>Explicitly identify and write the margin of error (4 decimal places</a:t>
            </a:r>
            <a:r>
              <a:rPr lang="en-US" dirty="0" smtClean="0">
                <a:solidFill>
                  <a:schemeClr val="bg1"/>
                </a:solidFill>
              </a:rPr>
              <a:t>). </a:t>
            </a:r>
            <a:endParaRPr lang="en-US" dirty="0">
              <a:solidFill>
                <a:schemeClr val="bg1"/>
              </a:solidFill>
            </a:endParaRPr>
          </a:p>
        </p:txBody>
      </p:sp>
      <p:sp>
        <p:nvSpPr>
          <p:cNvPr id="4" name="TextBox 3"/>
          <p:cNvSpPr txBox="1"/>
          <p:nvPr/>
        </p:nvSpPr>
        <p:spPr>
          <a:xfrm>
            <a:off x="380999" y="3200400"/>
            <a:ext cx="3694253" cy="2031325"/>
          </a:xfrm>
          <a:prstGeom prst="rect">
            <a:avLst/>
          </a:prstGeom>
          <a:noFill/>
        </p:spPr>
        <p:txBody>
          <a:bodyPr wrap="square" rtlCol="0">
            <a:spAutoFit/>
          </a:bodyPr>
          <a:lstStyle/>
          <a:p>
            <a:r>
              <a:rPr lang="en-US" dirty="0" smtClean="0">
                <a:solidFill>
                  <a:schemeClr val="bg1"/>
                </a:solidFill>
              </a:rPr>
              <a:t>Step 2: </a:t>
            </a:r>
            <a:r>
              <a:rPr lang="en-US" dirty="0">
                <a:solidFill>
                  <a:schemeClr val="bg1"/>
                </a:solidFill>
              </a:rPr>
              <a:t>Follow the confidence interval formula to write in the values of the mean and margin of error (in inequality notation)  and simplify. Round your final interval according to the rounding rule(s) that apply.</a:t>
            </a:r>
          </a:p>
        </p:txBody>
      </p:sp>
      <p:sp>
        <p:nvSpPr>
          <p:cNvPr id="5" name="TextBox 4"/>
          <p:cNvSpPr txBox="1"/>
          <p:nvPr/>
        </p:nvSpPr>
        <p:spPr>
          <a:xfrm>
            <a:off x="380999" y="5231725"/>
            <a:ext cx="2434270" cy="923330"/>
          </a:xfrm>
          <a:prstGeom prst="rect">
            <a:avLst/>
          </a:prstGeom>
          <a:noFill/>
        </p:spPr>
        <p:txBody>
          <a:bodyPr wrap="square" rtlCol="0">
            <a:spAutoFit/>
          </a:bodyPr>
          <a:lstStyle/>
          <a:p>
            <a:r>
              <a:rPr lang="en-US" dirty="0" smtClean="0">
                <a:solidFill>
                  <a:schemeClr val="bg1"/>
                </a:solidFill>
              </a:rPr>
              <a:t>Step 3: make the confidence statement</a:t>
            </a:r>
            <a:endParaRPr lang="en-US" dirty="0">
              <a:solidFill>
                <a:schemeClr val="bg1"/>
              </a:solidFill>
            </a:endParaRPr>
          </a:p>
        </p:txBody>
      </p:sp>
    </p:spTree>
    <p:extLst>
      <p:ext uri="{BB962C8B-B14F-4D97-AF65-F5344CB8AC3E}">
        <p14:creationId xmlns:p14="http://schemas.microsoft.com/office/powerpoint/2010/main" val="338302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112643"/>
            <a:ext cx="3563258" cy="1143000"/>
          </a:xfrm>
        </p:spPr>
        <p:txBody>
          <a:bodyPr/>
          <a:lstStyle/>
          <a:p>
            <a:r>
              <a:rPr lang="en-US" dirty="0" smtClean="0"/>
              <a:t>Estimation as a Type of Inference</a:t>
            </a:r>
            <a:endParaRPr lang="en-US" dirty="0"/>
          </a:p>
        </p:txBody>
      </p:sp>
      <p:sp>
        <p:nvSpPr>
          <p:cNvPr id="4" name="Picture Placeholder 3"/>
          <p:cNvSpPr>
            <a:spLocks noGrp="1"/>
          </p:cNvSpPr>
          <p:nvPr>
            <p:ph type="pic" idx="13"/>
          </p:nvPr>
        </p:nvSpPr>
        <p:spPr>
          <a:xfrm>
            <a:off x="228600" y="1255643"/>
            <a:ext cx="8229600" cy="5486400"/>
          </a:xfrm>
        </p:spPr>
      </p:sp>
      <p:sp>
        <p:nvSpPr>
          <p:cNvPr id="5" name="Flowchart: Connector 4"/>
          <p:cNvSpPr/>
          <p:nvPr/>
        </p:nvSpPr>
        <p:spPr>
          <a:xfrm>
            <a:off x="990600" y="2743200"/>
            <a:ext cx="2209800" cy="2057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Sample HU undergraduate students</a:t>
            </a:r>
          </a:p>
          <a:p>
            <a:pPr algn="ctr"/>
            <a:r>
              <a:rPr lang="en-US" sz="1400" dirty="0" smtClean="0"/>
              <a:t>N = 200</a:t>
            </a:r>
            <a:endParaRPr lang="en-US" sz="1400" dirty="0"/>
          </a:p>
        </p:txBody>
      </p:sp>
      <p:sp>
        <p:nvSpPr>
          <p:cNvPr id="6" name="Flowchart: Connector 5"/>
          <p:cNvSpPr/>
          <p:nvPr/>
        </p:nvSpPr>
        <p:spPr>
          <a:xfrm>
            <a:off x="4724400" y="1905000"/>
            <a:ext cx="3657600" cy="3505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Population of all HU undergraduate students</a:t>
            </a:r>
          </a:p>
          <a:p>
            <a:pPr algn="ctr"/>
            <a:r>
              <a:rPr lang="en-US" dirty="0" smtClean="0"/>
              <a:t>N = 795</a:t>
            </a:r>
            <a:endParaRPr lang="en-US" dirty="0"/>
          </a:p>
        </p:txBody>
      </p:sp>
      <p:cxnSp>
        <p:nvCxnSpPr>
          <p:cNvPr id="8" name="Straight Arrow Connector 7"/>
          <p:cNvCxnSpPr/>
          <p:nvPr/>
        </p:nvCxnSpPr>
        <p:spPr>
          <a:xfrm flipH="1">
            <a:off x="2971800" y="2398643"/>
            <a:ext cx="2209800" cy="573157"/>
          </a:xfrm>
          <a:prstGeom prst="straightConnector1">
            <a:avLst/>
          </a:prstGeom>
          <a:ln w="3175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20765550">
            <a:off x="2681114" y="2127047"/>
            <a:ext cx="2480166" cy="369332"/>
          </a:xfrm>
          <a:prstGeom prst="rect">
            <a:avLst/>
          </a:prstGeom>
          <a:noFill/>
        </p:spPr>
        <p:txBody>
          <a:bodyPr wrap="none" rtlCol="0">
            <a:spAutoFit/>
          </a:bodyPr>
          <a:lstStyle/>
          <a:p>
            <a:r>
              <a:rPr lang="en-US" dirty="0" smtClean="0"/>
              <a:t>Sampling procedure</a:t>
            </a:r>
            <a:endParaRPr lang="en-US" dirty="0"/>
          </a:p>
        </p:txBody>
      </p:sp>
      <p:cxnSp>
        <p:nvCxnSpPr>
          <p:cNvPr id="12" name="Straight Arrow Connector 11"/>
          <p:cNvCxnSpPr/>
          <p:nvPr/>
        </p:nvCxnSpPr>
        <p:spPr>
          <a:xfrm>
            <a:off x="2095500" y="4876800"/>
            <a:ext cx="0" cy="9144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 y="5943600"/>
            <a:ext cx="1837362" cy="646331"/>
          </a:xfrm>
          <a:prstGeom prst="rect">
            <a:avLst/>
          </a:prstGeom>
          <a:noFill/>
        </p:spPr>
        <p:txBody>
          <a:bodyPr wrap="none" rtlCol="0">
            <a:spAutoFit/>
          </a:bodyPr>
          <a:lstStyle/>
          <a:p>
            <a:r>
              <a:rPr lang="en-US" dirty="0" smtClean="0"/>
              <a:t>Calculation of </a:t>
            </a:r>
          </a:p>
          <a:p>
            <a:r>
              <a:rPr lang="en-US" dirty="0" smtClean="0"/>
              <a:t>Sample Mean</a:t>
            </a:r>
            <a:endParaRPr lang="en-US" dirty="0"/>
          </a:p>
        </p:txBody>
      </p:sp>
      <p:cxnSp>
        <p:nvCxnSpPr>
          <p:cNvPr id="15" name="Straight Arrow Connector 14"/>
          <p:cNvCxnSpPr/>
          <p:nvPr/>
        </p:nvCxnSpPr>
        <p:spPr>
          <a:xfrm flipV="1">
            <a:off x="2569831" y="4559407"/>
            <a:ext cx="2394219" cy="1142999"/>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20050035">
            <a:off x="2665778" y="5064741"/>
            <a:ext cx="3130049" cy="1477328"/>
          </a:xfrm>
          <a:prstGeom prst="rect">
            <a:avLst/>
          </a:prstGeom>
          <a:noFill/>
        </p:spPr>
        <p:txBody>
          <a:bodyPr wrap="square" rtlCol="0">
            <a:spAutoFit/>
          </a:bodyPr>
          <a:lstStyle/>
          <a:p>
            <a:r>
              <a:rPr lang="en-US" dirty="0" smtClean="0"/>
              <a:t>Make an  inference about the population</a:t>
            </a:r>
          </a:p>
          <a:p>
            <a:r>
              <a:rPr lang="en-US" dirty="0" smtClean="0"/>
              <a:t>Given a population standard deviation</a:t>
            </a:r>
          </a:p>
          <a:p>
            <a:endParaRPr lang="en-US" dirty="0"/>
          </a:p>
        </p:txBody>
      </p:sp>
    </p:spTree>
    <p:extLst>
      <p:ext uri="{BB962C8B-B14F-4D97-AF65-F5344CB8AC3E}">
        <p14:creationId xmlns:p14="http://schemas.microsoft.com/office/powerpoint/2010/main" val="1021317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p:txBody>
          <a:bodyPr>
            <a:normAutofit/>
          </a:bodyPr>
          <a:lstStyle/>
          <a:p>
            <a:endParaRPr lang="en-US" dirty="0"/>
          </a:p>
        </p:txBody>
      </p:sp>
      <p:sp>
        <p:nvSpPr>
          <p:cNvPr id="9" name="Text Placeholder 8"/>
          <p:cNvSpPr>
            <a:spLocks noGrp="1"/>
          </p:cNvSpPr>
          <p:nvPr>
            <p:ph type="body" idx="1"/>
          </p:nvPr>
        </p:nvSpPr>
        <p:spPr/>
        <p:txBody>
          <a:bodyPr>
            <a:normAutofit lnSpcReduction="10000"/>
          </a:bodyPr>
          <a:lstStyle/>
          <a:p>
            <a:r>
              <a:rPr lang="en-US" sz="3600" b="1" dirty="0"/>
              <a:t>The Relationship between sample size and confidence interval width. </a:t>
            </a:r>
          </a:p>
          <a:p>
            <a:endParaRPr lang="en-US" dirty="0"/>
          </a:p>
        </p:txBody>
      </p:sp>
      <p:sp>
        <p:nvSpPr>
          <p:cNvPr id="11" name="Title 10"/>
          <p:cNvSpPr>
            <a:spLocks noGrp="1"/>
          </p:cNvSpPr>
          <p:nvPr>
            <p:ph type="title"/>
          </p:nvPr>
        </p:nvSpPr>
        <p:spPr/>
        <p:txBody>
          <a:bodyPr/>
          <a:lstStyle/>
          <a:p>
            <a:r>
              <a:rPr lang="en-US" dirty="0" smtClean="0"/>
              <a:t>Let’s Explore the Visual on page 250 of your textbook regarding sample size</a:t>
            </a:r>
            <a:endParaRPr lang="en-US" dirty="0"/>
          </a:p>
        </p:txBody>
      </p:sp>
    </p:spTree>
    <p:extLst>
      <p:ext uri="{BB962C8B-B14F-4D97-AF65-F5344CB8AC3E}">
        <p14:creationId xmlns:p14="http://schemas.microsoft.com/office/powerpoint/2010/main" val="793265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4621"/>
            <a:ext cx="5410200" cy="1143000"/>
          </a:xfrm>
        </p:spPr>
        <p:txBody>
          <a:bodyPr>
            <a:normAutofit fontScale="90000"/>
          </a:bodyPr>
          <a:lstStyle/>
          <a:p>
            <a:r>
              <a:rPr lang="en-US" dirty="0" smtClean="0">
                <a:solidFill>
                  <a:schemeClr val="bg1"/>
                </a:solidFill>
              </a:rPr>
              <a:t>Using the margin of error to determine how big a sample size </a:t>
            </a:r>
            <a:r>
              <a:rPr lang="en-US" i="1" dirty="0" smtClean="0">
                <a:solidFill>
                  <a:schemeClr val="bg1"/>
                </a:solidFill>
              </a:rPr>
              <a:t>n</a:t>
            </a:r>
            <a:r>
              <a:rPr lang="en-US" dirty="0" smtClean="0">
                <a:solidFill>
                  <a:schemeClr val="bg1"/>
                </a:solidFill>
              </a:rPr>
              <a:t> should be</a:t>
            </a:r>
            <a:endParaRPr lang="en-US" dirty="0">
              <a:solidFill>
                <a:schemeClr val="bg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59254" y="3514616"/>
                <a:ext cx="2667000" cy="722908"/>
              </a:xfrm>
            </p:spPr>
            <p:txBody>
              <a:bodyPr>
                <a:normAutofit fontScale="85000" lnSpcReduction="10000"/>
              </a:bodyPr>
              <a:lstStyle/>
              <a:p>
                <a:pPr marL="0" indent="0">
                  <a:buNone/>
                </a:pPr>
                <a14:m>
                  <m:oMathPara xmlns:m="http://schemas.openxmlformats.org/officeDocument/2006/math">
                    <m:oMathParaPr>
                      <m:jc m:val="centerGroup"/>
                    </m:oMathParaPr>
                    <m:oMath xmlns:m="http://schemas.openxmlformats.org/officeDocument/2006/math">
                      <m:r>
                        <a:rPr lang="en-US" b="1" i="1" smtClean="0">
                          <a:solidFill>
                            <a:schemeClr val="bg1"/>
                          </a:solidFill>
                          <a:latin typeface="Cambria Math" panose="02040503050406030204" pitchFamily="18" charset="0"/>
                        </a:rPr>
                        <m:t>𝒏</m:t>
                      </m:r>
                      <m:r>
                        <a:rPr lang="en-US" b="1" i="1" smtClean="0">
                          <a:solidFill>
                            <a:schemeClr val="bg1"/>
                          </a:solidFill>
                          <a:latin typeface="Cambria Math" panose="02040503050406030204" pitchFamily="18" charset="0"/>
                        </a:rPr>
                        <m:t>=</m:t>
                      </m:r>
                      <m:sSup>
                        <m:sSupPr>
                          <m:ctrlPr>
                            <a:rPr lang="en-US" b="1" i="1" smtClean="0">
                              <a:solidFill>
                                <a:schemeClr val="bg1"/>
                              </a:solidFill>
                              <a:latin typeface="Cambria Math" panose="02040503050406030204" pitchFamily="18" charset="0"/>
                            </a:rPr>
                          </m:ctrlPr>
                        </m:sSupPr>
                        <m:e>
                          <m:d>
                            <m:dPr>
                              <m:ctrlPr>
                                <a:rPr lang="en-US" b="1" i="1">
                                  <a:solidFill>
                                    <a:schemeClr val="bg1"/>
                                  </a:solidFill>
                                  <a:latin typeface="Cambria Math" panose="02040503050406030204" pitchFamily="18" charset="0"/>
                                </a:rPr>
                              </m:ctrlPr>
                            </m:dPr>
                            <m:e>
                              <m:f>
                                <m:fPr>
                                  <m:ctrlPr>
                                    <a:rPr lang="en-US" b="1" i="1">
                                      <a:solidFill>
                                        <a:schemeClr val="bg1"/>
                                      </a:solidFill>
                                      <a:latin typeface="Cambria Math" panose="02040503050406030204" pitchFamily="18" charset="0"/>
                                    </a:rPr>
                                  </m:ctrlPr>
                                </m:fPr>
                                <m:num>
                                  <m:sSub>
                                    <m:sSubPr>
                                      <m:ctrlPr>
                                        <a:rPr lang="en-US" b="1" i="1">
                                          <a:solidFill>
                                            <a:schemeClr val="bg1"/>
                                          </a:solidFill>
                                          <a:latin typeface="Cambria Math" panose="02040503050406030204" pitchFamily="18" charset="0"/>
                                        </a:rPr>
                                      </m:ctrlPr>
                                    </m:sSubPr>
                                    <m:e>
                                      <m:r>
                                        <a:rPr lang="en-US" b="1" i="1">
                                          <a:solidFill>
                                            <a:schemeClr val="bg1"/>
                                          </a:solidFill>
                                          <a:latin typeface="Cambria Math" panose="02040503050406030204" pitchFamily="18" charset="0"/>
                                        </a:rPr>
                                        <m:t>𝒛</m:t>
                                      </m:r>
                                    </m:e>
                                    <m:sub>
                                      <m:f>
                                        <m:fPr>
                                          <m:type m:val="lin"/>
                                          <m:ctrlPr>
                                            <a:rPr lang="en-US" b="1" i="1">
                                              <a:solidFill>
                                                <a:schemeClr val="bg1"/>
                                              </a:solidFill>
                                              <a:latin typeface="Cambria Math" panose="02040503050406030204" pitchFamily="18" charset="0"/>
                                            </a:rPr>
                                          </m:ctrlPr>
                                        </m:fPr>
                                        <m:num>
                                          <m:r>
                                            <a:rPr lang="en-US" b="1" i="1">
                                              <a:solidFill>
                                                <a:schemeClr val="bg1"/>
                                              </a:solidFill>
                                              <a:latin typeface="Cambria Math" panose="02040503050406030204" pitchFamily="18" charset="0"/>
                                              <a:ea typeface="Cambria Math" panose="02040503050406030204" pitchFamily="18" charset="0"/>
                                            </a:rPr>
                                            <m:t>𝜶</m:t>
                                          </m:r>
                                        </m:num>
                                        <m:den>
                                          <m:r>
                                            <a:rPr lang="en-US" b="1" i="1">
                                              <a:solidFill>
                                                <a:schemeClr val="bg1"/>
                                              </a:solidFill>
                                              <a:latin typeface="Cambria Math" panose="02040503050406030204" pitchFamily="18" charset="0"/>
                                            </a:rPr>
                                            <m:t>𝟐</m:t>
                                          </m:r>
                                        </m:den>
                                      </m:f>
                                    </m:sub>
                                  </m:sSub>
                                  <m:r>
                                    <a:rPr lang="en-US" b="1" i="1" smtClean="0">
                                      <a:solidFill>
                                        <a:schemeClr val="bg1"/>
                                      </a:solidFill>
                                      <a:latin typeface="Cambria Math" panose="02040503050406030204" pitchFamily="18" charset="0"/>
                                      <a:ea typeface="Cambria Math" panose="02040503050406030204" pitchFamily="18" charset="0"/>
                                    </a:rPr>
                                    <m:t>∙</m:t>
                                  </m:r>
                                  <m:r>
                                    <a:rPr lang="en-US" b="1" i="1" smtClean="0">
                                      <a:solidFill>
                                        <a:schemeClr val="bg1"/>
                                      </a:solidFill>
                                      <a:latin typeface="Cambria Math" panose="02040503050406030204" pitchFamily="18" charset="0"/>
                                      <a:ea typeface="Cambria Math" panose="02040503050406030204" pitchFamily="18" charset="0"/>
                                    </a:rPr>
                                    <m:t>𝝈</m:t>
                                  </m:r>
                                </m:num>
                                <m:den>
                                  <m:r>
                                    <a:rPr lang="en-US" b="1" i="1" smtClean="0">
                                      <a:solidFill>
                                        <a:schemeClr val="bg1"/>
                                      </a:solidFill>
                                      <a:latin typeface="Cambria Math" panose="02040503050406030204" pitchFamily="18" charset="0"/>
                                    </a:rPr>
                                    <m:t>𝑬</m:t>
                                  </m:r>
                                </m:den>
                              </m:f>
                            </m:e>
                          </m:d>
                        </m:e>
                        <m:sup>
                          <m:r>
                            <a:rPr lang="en-US" b="1" i="0" smtClean="0">
                              <a:solidFill>
                                <a:schemeClr val="bg1"/>
                              </a:solidFill>
                              <a:latin typeface="Cambria Math" panose="02040503050406030204" pitchFamily="18" charset="0"/>
                            </a:rPr>
                            <m:t>𝟐</m:t>
                          </m:r>
                        </m:sup>
                      </m:sSup>
                    </m:oMath>
                  </m:oMathPara>
                </a14:m>
                <a:endParaRPr lang="en-US" b="1" dirty="0">
                  <a:solidFill>
                    <a:schemeClr val="bg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59254" y="3514616"/>
                <a:ext cx="2667000" cy="722908"/>
              </a:xfrm>
              <a:blipFill rotWithShape="0">
                <a:blip r:embed="rId2"/>
                <a:stretch>
                  <a:fillRect/>
                </a:stretch>
              </a:blipFill>
            </p:spPr>
            <p:txBody>
              <a:bodyPr/>
              <a:lstStyle/>
              <a:p>
                <a:r>
                  <a:rPr lang="en-US">
                    <a:noFill/>
                  </a:rPr>
                  <a:t> </a:t>
                </a:r>
              </a:p>
            </p:txBody>
          </p:sp>
        </mc:Fallback>
      </mc:AlternateContent>
      <p:sp>
        <p:nvSpPr>
          <p:cNvPr id="5" name="TextBox 4"/>
          <p:cNvSpPr txBox="1"/>
          <p:nvPr/>
        </p:nvSpPr>
        <p:spPr>
          <a:xfrm>
            <a:off x="304800" y="1679480"/>
            <a:ext cx="7848600" cy="1200329"/>
          </a:xfrm>
          <a:prstGeom prst="rect">
            <a:avLst/>
          </a:prstGeom>
          <a:noFill/>
        </p:spPr>
        <p:txBody>
          <a:bodyPr wrap="square" rtlCol="0">
            <a:spAutoFit/>
          </a:bodyPr>
          <a:lstStyle/>
          <a:p>
            <a:r>
              <a:rPr lang="en-US" dirty="0">
                <a:solidFill>
                  <a:schemeClr val="bg1"/>
                </a:solidFill>
              </a:rPr>
              <a:t>A scientist wishes to estimate the average depth of a river. He wants to be 99% confident that the estimate is accurate within 2 feet. From a previous study, the standard deviation of the depths measured was 4.33 feet.</a:t>
            </a:r>
          </a:p>
        </p:txBody>
      </p:sp>
      <p:sp>
        <p:nvSpPr>
          <p:cNvPr id="6" name="TextBox 5"/>
          <p:cNvSpPr txBox="1"/>
          <p:nvPr/>
        </p:nvSpPr>
        <p:spPr>
          <a:xfrm>
            <a:off x="457200" y="2838502"/>
            <a:ext cx="5638800" cy="646331"/>
          </a:xfrm>
          <a:prstGeom prst="rect">
            <a:avLst/>
          </a:prstGeom>
          <a:noFill/>
        </p:spPr>
        <p:txBody>
          <a:bodyPr wrap="square" rtlCol="0">
            <a:spAutoFit/>
          </a:bodyPr>
          <a:lstStyle/>
          <a:p>
            <a:r>
              <a:rPr lang="en-US" dirty="0" smtClean="0">
                <a:solidFill>
                  <a:schemeClr val="bg1"/>
                </a:solidFill>
              </a:rPr>
              <a:t>Formula for the minimum sample size needed for an interval estimate of the population mean. </a:t>
            </a:r>
            <a:endParaRPr lang="en-US" dirty="0">
              <a:solidFill>
                <a:schemeClr val="bg1"/>
              </a:solidFill>
            </a:endParaRP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685800" y="4361151"/>
                <a:ext cx="2819400" cy="8204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14:m>
                  <m:oMathPara xmlns:m="http://schemas.openxmlformats.org/officeDocument/2006/math">
                    <m:oMathParaPr>
                      <m:jc m:val="centerGroup"/>
                    </m:oMathParaPr>
                    <m:oMath xmlns:m="http://schemas.openxmlformats.org/officeDocument/2006/math">
                      <m:r>
                        <a:rPr lang="en-US" sz="2000" i="1" smtClean="0">
                          <a:solidFill>
                            <a:schemeClr val="bg1"/>
                          </a:solidFill>
                          <a:latin typeface="Cambria Math" panose="02040503050406030204" pitchFamily="18" charset="0"/>
                        </a:rPr>
                        <m:t>𝑛</m:t>
                      </m:r>
                      <m:r>
                        <a:rPr lang="en-US" sz="2000" i="1" smtClean="0">
                          <a:solidFill>
                            <a:schemeClr val="bg1"/>
                          </a:solidFill>
                          <a:latin typeface="Cambria Math" panose="02040503050406030204" pitchFamily="18" charset="0"/>
                        </a:rPr>
                        <m:t>=</m:t>
                      </m:r>
                      <m:sSup>
                        <m:sSupPr>
                          <m:ctrlPr>
                            <a:rPr lang="en-US" sz="2000" i="1" smtClean="0">
                              <a:solidFill>
                                <a:schemeClr val="bg1"/>
                              </a:solidFill>
                              <a:latin typeface="Cambria Math" panose="02040503050406030204" pitchFamily="18" charset="0"/>
                            </a:rPr>
                          </m:ctrlPr>
                        </m:sSupPr>
                        <m:e>
                          <m:d>
                            <m:dPr>
                              <m:ctrlPr>
                                <a:rPr lang="en-US" sz="2000" i="1">
                                  <a:solidFill>
                                    <a:schemeClr val="bg1"/>
                                  </a:solidFill>
                                  <a:latin typeface="Cambria Math" panose="02040503050406030204" pitchFamily="18" charset="0"/>
                                </a:rPr>
                              </m:ctrlPr>
                            </m:dPr>
                            <m:e>
                              <m:f>
                                <m:fPr>
                                  <m:ctrlPr>
                                    <a:rPr lang="en-US" sz="2000" i="1">
                                      <a:solidFill>
                                        <a:schemeClr val="bg1"/>
                                      </a:solidFill>
                                      <a:latin typeface="Cambria Math" panose="02040503050406030204" pitchFamily="18" charset="0"/>
                                    </a:rPr>
                                  </m:ctrlPr>
                                </m:fPr>
                                <m:num>
                                  <m:r>
                                    <a:rPr lang="en-US" sz="2000" b="0" i="1" smtClean="0">
                                      <a:solidFill>
                                        <a:schemeClr val="bg1"/>
                                      </a:solidFill>
                                      <a:latin typeface="Cambria Math" panose="02040503050406030204" pitchFamily="18" charset="0"/>
                                    </a:rPr>
                                    <m:t>2.58</m:t>
                                  </m:r>
                                  <m:r>
                                    <a:rPr lang="en-US" sz="2000" i="1" smtClean="0">
                                      <a:solidFill>
                                        <a:schemeClr val="bg1"/>
                                      </a:solidFill>
                                      <a:latin typeface="Cambria Math" panose="02040503050406030204" pitchFamily="18" charset="0"/>
                                      <a:ea typeface="Cambria Math" panose="02040503050406030204" pitchFamily="18" charset="0"/>
                                    </a:rPr>
                                    <m:t>∙</m:t>
                                  </m:r>
                                  <m:r>
                                    <a:rPr lang="en-US" sz="2000" b="0" i="1" smtClean="0">
                                      <a:solidFill>
                                        <a:schemeClr val="bg1"/>
                                      </a:solidFill>
                                      <a:latin typeface="Cambria Math" panose="02040503050406030204" pitchFamily="18" charset="0"/>
                                      <a:ea typeface="Cambria Math" panose="02040503050406030204" pitchFamily="18" charset="0"/>
                                    </a:rPr>
                                    <m:t>4.33</m:t>
                                  </m:r>
                                </m:num>
                                <m:den>
                                  <m:r>
                                    <a:rPr lang="en-US" sz="2000" b="0" i="1" smtClean="0">
                                      <a:solidFill>
                                        <a:schemeClr val="bg1"/>
                                      </a:solidFill>
                                      <a:latin typeface="Cambria Math" panose="02040503050406030204" pitchFamily="18" charset="0"/>
                                    </a:rPr>
                                    <m:t>2</m:t>
                                  </m:r>
                                </m:den>
                              </m:f>
                            </m:e>
                          </m:d>
                        </m:e>
                        <m:sup>
                          <m:r>
                            <a:rPr lang="en-US" sz="2000" smtClean="0">
                              <a:solidFill>
                                <a:schemeClr val="bg1"/>
                              </a:solidFill>
                              <a:latin typeface="Cambria Math" panose="02040503050406030204" pitchFamily="18" charset="0"/>
                            </a:rPr>
                            <m:t>2</m:t>
                          </m:r>
                        </m:sup>
                      </m:sSup>
                    </m:oMath>
                  </m:oMathPara>
                </a14:m>
                <a:endParaRPr lang="en-US" sz="2000" dirty="0"/>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685800" y="4361151"/>
                <a:ext cx="2819400" cy="82045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2"/>
              <p:cNvSpPr txBox="1">
                <a:spLocks/>
              </p:cNvSpPr>
              <p:nvPr/>
            </p:nvSpPr>
            <p:spPr>
              <a:xfrm>
                <a:off x="228600" y="5318984"/>
                <a:ext cx="2667000" cy="45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14:m>
                  <m:oMathPara xmlns:m="http://schemas.openxmlformats.org/officeDocument/2006/math">
                    <m:oMathParaPr>
                      <m:jc m:val="centerGroup"/>
                    </m:oMathParaPr>
                    <m:oMath xmlns:m="http://schemas.openxmlformats.org/officeDocument/2006/math">
                      <m:r>
                        <a:rPr lang="en-US" sz="2000" i="1" smtClean="0">
                          <a:solidFill>
                            <a:schemeClr val="bg1"/>
                          </a:solidFill>
                          <a:latin typeface="Cambria Math" panose="02040503050406030204" pitchFamily="18" charset="0"/>
                        </a:rPr>
                        <m:t>𝑛</m:t>
                      </m:r>
                      <m:r>
                        <a:rPr lang="en-US" sz="2000" i="1" smtClean="0">
                          <a:solidFill>
                            <a:schemeClr val="bg1"/>
                          </a:solidFill>
                          <a:latin typeface="Cambria Math" panose="02040503050406030204" pitchFamily="18" charset="0"/>
                        </a:rPr>
                        <m:t>=31.2</m:t>
                      </m:r>
                    </m:oMath>
                  </m:oMathPara>
                </a14:m>
                <a:endParaRPr lang="en-US" sz="2000" dirty="0">
                  <a:solidFill>
                    <a:schemeClr val="bg1"/>
                  </a:solidFill>
                </a:endParaRPr>
              </a:p>
            </p:txBody>
          </p:sp>
        </mc:Choice>
        <mc:Fallback xmlns="">
          <p:sp>
            <p:nvSpPr>
              <p:cNvPr id="8" name="Content Placeholder 2"/>
              <p:cNvSpPr txBox="1">
                <a:spLocks noRot="1" noChangeAspect="1" noMove="1" noResize="1" noEditPoints="1" noAdjustHandles="1" noChangeArrowheads="1" noChangeShapeType="1" noTextEdit="1"/>
              </p:cNvSpPr>
              <p:nvPr/>
            </p:nvSpPr>
            <p:spPr>
              <a:xfrm>
                <a:off x="228600" y="5318984"/>
                <a:ext cx="2667000" cy="457200"/>
              </a:xfrm>
              <a:prstGeom prst="rect">
                <a:avLst/>
              </a:prstGeom>
              <a:blipFill rotWithShape="0">
                <a:blip r:embed="rId4"/>
                <a:stretch>
                  <a:fillRect/>
                </a:stretch>
              </a:blipFill>
            </p:spPr>
            <p:txBody>
              <a:bodyPr/>
              <a:lstStyle/>
              <a:p>
                <a:r>
                  <a:rPr lang="en-US">
                    <a:noFill/>
                  </a:rPr>
                  <a:t> </a:t>
                </a:r>
              </a:p>
            </p:txBody>
          </p:sp>
        </mc:Fallback>
      </mc:AlternateContent>
      <p:sp>
        <p:nvSpPr>
          <p:cNvPr id="9" name="TextBox 8"/>
          <p:cNvSpPr txBox="1"/>
          <p:nvPr/>
        </p:nvSpPr>
        <p:spPr>
          <a:xfrm>
            <a:off x="762000" y="5943600"/>
            <a:ext cx="7924800" cy="923330"/>
          </a:xfrm>
          <a:prstGeom prst="rect">
            <a:avLst/>
          </a:prstGeom>
          <a:noFill/>
        </p:spPr>
        <p:txBody>
          <a:bodyPr wrap="square" rtlCol="0">
            <a:spAutoFit/>
          </a:bodyPr>
          <a:lstStyle/>
          <a:p>
            <a:r>
              <a:rPr lang="en-US" dirty="0" smtClean="0">
                <a:solidFill>
                  <a:schemeClr val="bg1"/>
                </a:solidFill>
              </a:rPr>
              <a:t>To be 99% confident that the estimate is within 2 feet of the true mean depth, the scientist needs a minimum of 32 measurement samples.</a:t>
            </a:r>
            <a:endParaRPr lang="en-US" dirty="0">
              <a:solidFill>
                <a:schemeClr val="bg1"/>
              </a:solidFill>
            </a:endParaRPr>
          </a:p>
        </p:txBody>
      </p:sp>
      <p:sp>
        <p:nvSpPr>
          <p:cNvPr id="10" name="TextBox 9"/>
          <p:cNvSpPr txBox="1"/>
          <p:nvPr/>
        </p:nvSpPr>
        <p:spPr>
          <a:xfrm>
            <a:off x="3226254" y="5239435"/>
            <a:ext cx="4546146" cy="646331"/>
          </a:xfrm>
          <a:prstGeom prst="rect">
            <a:avLst/>
          </a:prstGeom>
          <a:noFill/>
        </p:spPr>
        <p:txBody>
          <a:bodyPr wrap="square" rtlCol="0">
            <a:spAutoFit/>
          </a:bodyPr>
          <a:lstStyle/>
          <a:p>
            <a:r>
              <a:rPr lang="en-US" dirty="0" smtClean="0">
                <a:solidFill>
                  <a:schemeClr val="bg1"/>
                </a:solidFill>
              </a:rPr>
              <a:t>When determining sample size, round up.</a:t>
            </a:r>
            <a:endParaRPr lang="en-US" dirty="0">
              <a:solidFill>
                <a:schemeClr val="bg1"/>
              </a:solidFill>
            </a:endParaRPr>
          </a:p>
        </p:txBody>
      </p:sp>
      <mc:AlternateContent xmlns:mc="http://schemas.openxmlformats.org/markup-compatibility/2006" xmlns:a14="http://schemas.microsoft.com/office/drawing/2010/main">
        <mc:Choice Requires="a14">
          <p:sp>
            <p:nvSpPr>
              <p:cNvPr id="11" name="Rectangle 10"/>
              <p:cNvSpPr/>
              <p:nvPr/>
            </p:nvSpPr>
            <p:spPr>
              <a:xfrm>
                <a:off x="5943600" y="242410"/>
                <a:ext cx="2978188" cy="11988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a:rPr lang="en-US" sz="3200" b="0" i="1" smtClean="0">
                              <a:latin typeface="Cambria Math" panose="02040503050406030204" pitchFamily="18" charset="0"/>
                            </a:rPr>
                            <m:t>𝐸</m:t>
                          </m:r>
                          <m:r>
                            <a:rPr lang="en-US" sz="3200" b="0" i="1" smtClean="0">
                              <a:latin typeface="Cambria Math" panose="02040503050406030204" pitchFamily="18" charset="0"/>
                            </a:rPr>
                            <m:t>= </m:t>
                          </m:r>
                          <m:r>
                            <a:rPr lang="en-US" sz="3200" i="1">
                              <a:latin typeface="Cambria Math" panose="02040503050406030204" pitchFamily="18" charset="0"/>
                            </a:rPr>
                            <m:t>𝑧</m:t>
                          </m:r>
                        </m:e>
                        <m:sub>
                          <m:f>
                            <m:fPr>
                              <m:type m:val="lin"/>
                              <m:ctrlPr>
                                <a:rPr lang="en-US" sz="3200" i="1">
                                  <a:latin typeface="Cambria Math" panose="02040503050406030204" pitchFamily="18" charset="0"/>
                                </a:rPr>
                              </m:ctrlPr>
                            </m:fPr>
                            <m:num>
                              <m:r>
                                <a:rPr lang="en-US" sz="3200" i="1">
                                  <a:latin typeface="Cambria Math" panose="02040503050406030204" pitchFamily="18" charset="0"/>
                                  <a:ea typeface="Cambria Math" panose="02040503050406030204" pitchFamily="18" charset="0"/>
                                </a:rPr>
                                <m:t>𝛼</m:t>
                              </m:r>
                            </m:num>
                            <m:den>
                              <m:r>
                                <a:rPr lang="en-US" sz="3200" i="1">
                                  <a:latin typeface="Cambria Math" panose="02040503050406030204" pitchFamily="18" charset="0"/>
                                </a:rPr>
                                <m:t>2</m:t>
                              </m:r>
                            </m:den>
                          </m:f>
                        </m:sub>
                      </m:sSub>
                      <m:d>
                        <m:dPr>
                          <m:ctrlPr>
                            <a:rPr lang="en-US" sz="3200" i="1">
                              <a:latin typeface="Cambria Math" panose="02040503050406030204" pitchFamily="18" charset="0"/>
                            </a:rPr>
                          </m:ctrlPr>
                        </m:dPr>
                        <m:e>
                          <m:f>
                            <m:fPr>
                              <m:ctrlPr>
                                <a:rPr lang="en-US" sz="3200" i="1">
                                  <a:latin typeface="Cambria Math" panose="02040503050406030204" pitchFamily="18" charset="0"/>
                                </a:rPr>
                              </m:ctrlPr>
                            </m:fPr>
                            <m:num>
                              <m:r>
                                <a:rPr lang="en-US" sz="3200" i="1">
                                  <a:latin typeface="Cambria Math" panose="02040503050406030204" pitchFamily="18" charset="0"/>
                                  <a:ea typeface="Cambria Math" panose="02040503050406030204" pitchFamily="18" charset="0"/>
                                </a:rPr>
                                <m:t>𝜎</m:t>
                              </m:r>
                            </m:num>
                            <m:den>
                              <m:rad>
                                <m:radPr>
                                  <m:degHide m:val="on"/>
                                  <m:ctrlPr>
                                    <a:rPr lang="en-US" sz="3200" i="1">
                                      <a:latin typeface="Cambria Math" panose="02040503050406030204" pitchFamily="18" charset="0"/>
                                    </a:rPr>
                                  </m:ctrlPr>
                                </m:radPr>
                                <m:deg/>
                                <m:e>
                                  <m:r>
                                    <a:rPr lang="en-US" sz="3200" i="1">
                                      <a:latin typeface="Cambria Math" panose="02040503050406030204" pitchFamily="18" charset="0"/>
                                    </a:rPr>
                                    <m:t>𝑛</m:t>
                                  </m:r>
                                </m:e>
                              </m:rad>
                            </m:den>
                          </m:f>
                        </m:e>
                      </m:d>
                    </m:oMath>
                  </m:oMathPara>
                </a14:m>
                <a:endParaRPr lang="en-US" sz="3200" dirty="0"/>
              </a:p>
            </p:txBody>
          </p:sp>
        </mc:Choice>
        <mc:Fallback xmlns="">
          <p:sp>
            <p:nvSpPr>
              <p:cNvPr id="11" name="Rectangle 10"/>
              <p:cNvSpPr>
                <a:spLocks noRot="1" noChangeAspect="1" noMove="1" noResize="1" noEditPoints="1" noAdjustHandles="1" noChangeArrowheads="1" noChangeShapeType="1" noTextEdit="1"/>
              </p:cNvSpPr>
              <p:nvPr/>
            </p:nvSpPr>
            <p:spPr>
              <a:xfrm>
                <a:off x="5943600" y="242410"/>
                <a:ext cx="2978188" cy="1198854"/>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72917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Will I Learn in Chapter 8 part A? </a:t>
            </a:r>
            <a:endParaRPr lang="en-US" dirty="0"/>
          </a:p>
        </p:txBody>
      </p:sp>
      <p:sp>
        <p:nvSpPr>
          <p:cNvPr id="3" name="Content Placeholder 2"/>
          <p:cNvSpPr>
            <a:spLocks noGrp="1"/>
          </p:cNvSpPr>
          <p:nvPr>
            <p:ph idx="1"/>
          </p:nvPr>
        </p:nvSpPr>
        <p:spPr>
          <a:xfrm>
            <a:off x="762000" y="1219200"/>
            <a:ext cx="6554867" cy="3767670"/>
          </a:xfrm>
        </p:spPr>
        <p:txBody>
          <a:bodyPr>
            <a:normAutofit/>
          </a:bodyPr>
          <a:lstStyle/>
          <a:p>
            <a:r>
              <a:rPr lang="en-US" sz="2800" i="1" dirty="0" smtClean="0">
                <a:latin typeface="Times New Roman" panose="02020603050405020304" pitchFamily="18" charset="0"/>
                <a:ea typeface="Times New Roman" panose="02020603050405020304" pitchFamily="18" charset="0"/>
              </a:rPr>
              <a:t>How to find </a:t>
            </a:r>
            <a:r>
              <a:rPr lang="en-US" sz="2800" i="1" dirty="0">
                <a:latin typeface="Times New Roman" panose="02020603050405020304" pitchFamily="18" charset="0"/>
                <a:ea typeface="Times New Roman" panose="02020603050405020304" pitchFamily="18" charset="0"/>
              </a:rPr>
              <a:t>the confidence interval for the population mean when σ is known.</a:t>
            </a:r>
            <a:endParaRPr lang="en-US" sz="2800" i="1" dirty="0"/>
          </a:p>
          <a:p>
            <a:pPr marL="0" indent="0">
              <a:buNone/>
            </a:pPr>
            <a:endParaRPr lang="en-US" sz="2800" dirty="0"/>
          </a:p>
        </p:txBody>
      </p:sp>
    </p:spTree>
    <p:extLst>
      <p:ext uri="{BB962C8B-B14F-4D97-AF65-F5344CB8AC3E}">
        <p14:creationId xmlns:p14="http://schemas.microsoft.com/office/powerpoint/2010/main" val="954795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87" y="120953"/>
            <a:ext cx="8229600" cy="886326"/>
          </a:xfrm>
        </p:spPr>
        <p:txBody>
          <a:bodyPr>
            <a:normAutofit fontScale="90000"/>
          </a:bodyPr>
          <a:lstStyle/>
          <a:p>
            <a:r>
              <a:rPr lang="en-US" dirty="0" smtClean="0"/>
              <a:t>Making estimations based on samples</a:t>
            </a:r>
            <a:endParaRPr lang="en-US" dirty="0"/>
          </a:p>
        </p:txBody>
      </p:sp>
      <p:sp>
        <p:nvSpPr>
          <p:cNvPr id="5" name="Content Placeholder 2"/>
          <p:cNvSpPr txBox="1">
            <a:spLocks/>
          </p:cNvSpPr>
          <p:nvPr/>
        </p:nvSpPr>
        <p:spPr>
          <a:xfrm>
            <a:off x="404592" y="1428906"/>
            <a:ext cx="8229600" cy="1905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solidFill>
                  <a:schemeClr val="bg1"/>
                </a:solidFill>
              </a:rPr>
              <a:t>Statistical measures used to estimate a population statistic are called </a:t>
            </a:r>
            <a:r>
              <a:rPr lang="en-US" sz="2800" b="1" dirty="0" smtClean="0">
                <a:solidFill>
                  <a:schemeClr val="bg1"/>
                </a:solidFill>
              </a:rPr>
              <a:t>estimators</a:t>
            </a:r>
            <a:r>
              <a:rPr lang="en-US" sz="2800" dirty="0" smtClean="0"/>
              <a:t>.</a:t>
            </a:r>
          </a:p>
        </p:txBody>
      </p:sp>
      <p:sp>
        <p:nvSpPr>
          <p:cNvPr id="4" name="TextBox 3"/>
          <p:cNvSpPr txBox="1"/>
          <p:nvPr/>
        </p:nvSpPr>
        <p:spPr>
          <a:xfrm>
            <a:off x="511657" y="852631"/>
            <a:ext cx="8001000" cy="646331"/>
          </a:xfrm>
          <a:prstGeom prst="rect">
            <a:avLst/>
          </a:prstGeom>
          <a:noFill/>
        </p:spPr>
        <p:txBody>
          <a:bodyPr wrap="square" rtlCol="0">
            <a:spAutoFit/>
          </a:bodyPr>
          <a:lstStyle/>
          <a:p>
            <a:r>
              <a:rPr lang="en-US" dirty="0" smtClean="0"/>
              <a:t>Inferential statistics: the branch of statistics that consists of generalizing about a population based on a sample.</a:t>
            </a:r>
            <a:endParaRPr lang="en-US" dirty="0"/>
          </a:p>
        </p:txBody>
      </p:sp>
      <p:sp>
        <p:nvSpPr>
          <p:cNvPr id="7" name="Title 1"/>
          <p:cNvSpPr txBox="1">
            <a:spLocks/>
          </p:cNvSpPr>
          <p:nvPr/>
        </p:nvSpPr>
        <p:spPr>
          <a:xfrm>
            <a:off x="2911957" y="2465968"/>
            <a:ext cx="3200400" cy="585564"/>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Types of Estimators</a:t>
            </a:r>
            <a:endParaRPr lang="en-US" dirty="0">
              <a:solidFill>
                <a:schemeClr val="bg1"/>
              </a:solidFill>
            </a:endParaRPr>
          </a:p>
        </p:txBody>
      </p:sp>
      <p:sp>
        <p:nvSpPr>
          <p:cNvPr id="8" name="Text Placeholder 3"/>
          <p:cNvSpPr txBox="1">
            <a:spLocks/>
          </p:cNvSpPr>
          <p:nvPr/>
        </p:nvSpPr>
        <p:spPr>
          <a:xfrm>
            <a:off x="1340773" y="2908855"/>
            <a:ext cx="1571184" cy="3277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u="sng" dirty="0" smtClean="0">
                <a:solidFill>
                  <a:schemeClr val="bg1"/>
                </a:solidFill>
              </a:rPr>
              <a:t>Point Estimates</a:t>
            </a:r>
            <a:endParaRPr lang="en-US" sz="1600" u="sng" dirty="0">
              <a:solidFill>
                <a:schemeClr val="bg1"/>
              </a:solidFill>
            </a:endParaRPr>
          </a:p>
        </p:txBody>
      </p:sp>
      <p:sp>
        <p:nvSpPr>
          <p:cNvPr id="9" name="Text Placeholder 5"/>
          <p:cNvSpPr txBox="1">
            <a:spLocks/>
          </p:cNvSpPr>
          <p:nvPr/>
        </p:nvSpPr>
        <p:spPr>
          <a:xfrm>
            <a:off x="5017171" y="2929626"/>
            <a:ext cx="2593005" cy="32775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u="sng" dirty="0" smtClean="0">
                <a:solidFill>
                  <a:schemeClr val="bg1"/>
                </a:solidFill>
              </a:rPr>
              <a:t>Interval Estimates</a:t>
            </a:r>
            <a:endParaRPr lang="en-US" sz="1600" u="sng" dirty="0">
              <a:solidFill>
                <a:schemeClr val="bg1"/>
              </a:solidFill>
            </a:endParaRPr>
          </a:p>
        </p:txBody>
      </p:sp>
      <p:sp>
        <p:nvSpPr>
          <p:cNvPr id="11" name="TextBox 10"/>
          <p:cNvSpPr txBox="1"/>
          <p:nvPr/>
        </p:nvSpPr>
        <p:spPr>
          <a:xfrm>
            <a:off x="677148" y="3319910"/>
            <a:ext cx="3831260" cy="3139321"/>
          </a:xfrm>
          <a:prstGeom prst="rect">
            <a:avLst/>
          </a:prstGeom>
          <a:noFill/>
        </p:spPr>
        <p:txBody>
          <a:bodyPr wrap="square" rtlCol="0">
            <a:spAutoFit/>
          </a:bodyPr>
          <a:lstStyle/>
          <a:p>
            <a:r>
              <a:rPr lang="en-US" dirty="0" smtClean="0">
                <a:solidFill>
                  <a:schemeClr val="bg1"/>
                </a:solidFill>
              </a:rPr>
              <a:t>Definition: A specific numerical value estimate of a parameter.</a:t>
            </a:r>
          </a:p>
          <a:p>
            <a:endParaRPr lang="en-US" dirty="0">
              <a:solidFill>
                <a:schemeClr val="bg1"/>
              </a:solidFill>
            </a:endParaRPr>
          </a:p>
          <a:p>
            <a:r>
              <a:rPr lang="en-US" dirty="0" smtClean="0">
                <a:solidFill>
                  <a:schemeClr val="bg1"/>
                </a:solidFill>
              </a:rPr>
              <a:t>Example:  </a:t>
            </a:r>
            <a:r>
              <a:rPr lang="en-US" dirty="0">
                <a:solidFill>
                  <a:schemeClr val="bg1"/>
                </a:solidFill>
              </a:rPr>
              <a:t>I</a:t>
            </a:r>
            <a:r>
              <a:rPr lang="en-US" dirty="0" smtClean="0">
                <a:solidFill>
                  <a:schemeClr val="bg1"/>
                </a:solidFill>
              </a:rPr>
              <a:t>f we took a sample of 30 HU freshman and found the mean age to be 21 and the standard deviation to be 2.75, we could infer that the mean age of </a:t>
            </a:r>
            <a:r>
              <a:rPr lang="en-US" i="1" dirty="0" smtClean="0">
                <a:solidFill>
                  <a:schemeClr val="bg1"/>
                </a:solidFill>
              </a:rPr>
              <a:t>all</a:t>
            </a:r>
            <a:r>
              <a:rPr lang="en-US" dirty="0" smtClean="0">
                <a:solidFill>
                  <a:schemeClr val="bg1"/>
                </a:solidFill>
              </a:rPr>
              <a:t> freshman at HU is 21 and that the standard deviation of </a:t>
            </a:r>
            <a:r>
              <a:rPr lang="en-US" i="1" dirty="0" smtClean="0">
                <a:solidFill>
                  <a:schemeClr val="bg1"/>
                </a:solidFill>
              </a:rPr>
              <a:t>all</a:t>
            </a:r>
            <a:r>
              <a:rPr lang="en-US" dirty="0" smtClean="0">
                <a:solidFill>
                  <a:schemeClr val="bg1"/>
                </a:solidFill>
              </a:rPr>
              <a:t> freshman at HU is 2.75. </a:t>
            </a:r>
            <a:endParaRPr lang="en-US" dirty="0">
              <a:solidFill>
                <a:schemeClr val="bg1"/>
              </a:solidFill>
            </a:endParaRPr>
          </a:p>
        </p:txBody>
      </p:sp>
      <p:sp>
        <p:nvSpPr>
          <p:cNvPr id="12" name="TextBox 11"/>
          <p:cNvSpPr txBox="1"/>
          <p:nvPr/>
        </p:nvSpPr>
        <p:spPr>
          <a:xfrm>
            <a:off x="4780964" y="3255591"/>
            <a:ext cx="3831260" cy="3970318"/>
          </a:xfrm>
          <a:prstGeom prst="rect">
            <a:avLst/>
          </a:prstGeom>
          <a:noFill/>
        </p:spPr>
        <p:txBody>
          <a:bodyPr wrap="square" rtlCol="0">
            <a:spAutoFit/>
          </a:bodyPr>
          <a:lstStyle/>
          <a:p>
            <a:r>
              <a:rPr lang="en-US" dirty="0" smtClean="0">
                <a:solidFill>
                  <a:schemeClr val="bg1"/>
                </a:solidFill>
              </a:rPr>
              <a:t>Definition: A range of values used to estimate a parameter.</a:t>
            </a:r>
          </a:p>
          <a:p>
            <a:endParaRPr lang="en-US" dirty="0">
              <a:solidFill>
                <a:schemeClr val="bg1"/>
              </a:solidFill>
            </a:endParaRPr>
          </a:p>
          <a:p>
            <a:r>
              <a:rPr lang="en-US" dirty="0" smtClean="0">
                <a:solidFill>
                  <a:schemeClr val="bg1"/>
                </a:solidFill>
              </a:rPr>
              <a:t>Example:  </a:t>
            </a:r>
            <a:r>
              <a:rPr lang="en-US" dirty="0">
                <a:solidFill>
                  <a:schemeClr val="bg1"/>
                </a:solidFill>
              </a:rPr>
              <a:t>I</a:t>
            </a:r>
            <a:r>
              <a:rPr lang="en-US" dirty="0" smtClean="0">
                <a:solidFill>
                  <a:schemeClr val="bg1"/>
                </a:solidFill>
              </a:rPr>
              <a:t>f we took a sample of 30 HU freshman and found the mean age to be 21 and the standard deviation to be 2.75, we could say with 95% confidence that the mean age of </a:t>
            </a:r>
            <a:r>
              <a:rPr lang="en-US" i="1" dirty="0" smtClean="0">
                <a:solidFill>
                  <a:schemeClr val="bg1"/>
                </a:solidFill>
              </a:rPr>
              <a:t>all</a:t>
            </a:r>
            <a:r>
              <a:rPr lang="en-US" dirty="0" smtClean="0">
                <a:solidFill>
                  <a:schemeClr val="bg1"/>
                </a:solidFill>
              </a:rPr>
              <a:t> freshman at HU is between 20 and 22 years, or with 99% confidence that the mean age of all freshman at HU is between </a:t>
            </a:r>
            <a:r>
              <a:rPr lang="en-US" dirty="0" smtClean="0"/>
              <a:t>19.7 and 22.3 years.</a:t>
            </a:r>
            <a:endParaRPr lang="en-US" dirty="0"/>
          </a:p>
        </p:txBody>
      </p:sp>
    </p:spTree>
    <p:extLst>
      <p:ext uri="{BB962C8B-B14F-4D97-AF65-F5344CB8AC3E}">
        <p14:creationId xmlns:p14="http://schemas.microsoft.com/office/powerpoint/2010/main" val="384625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7" grpId="0"/>
      <p:bldP spid="8" grpId="0"/>
      <p:bldP spid="9"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sz="half" idx="2"/>
          </p:nvPr>
        </p:nvSpPr>
        <p:spPr>
          <a:xfrm>
            <a:off x="549797" y="5029200"/>
            <a:ext cx="8229600" cy="1828800"/>
          </a:xfrm>
        </p:spPr>
        <p:txBody>
          <a:bodyPr>
            <a:normAutofit fontScale="77500" lnSpcReduction="20000"/>
          </a:bodyPr>
          <a:lstStyle/>
          <a:p>
            <a:pPr marL="0" indent="0">
              <a:buNone/>
            </a:pPr>
            <a:r>
              <a:rPr lang="en-US" u="sng" dirty="0" smtClean="0">
                <a:solidFill>
                  <a:schemeClr val="bg1"/>
                </a:solidFill>
              </a:rPr>
              <a:t>Important note: </a:t>
            </a:r>
          </a:p>
          <a:p>
            <a:r>
              <a:rPr lang="en-US" dirty="0" smtClean="0">
                <a:solidFill>
                  <a:schemeClr val="bg1"/>
                </a:solidFill>
              </a:rPr>
              <a:t>Often times, certain assumptions must be met before using inferential statistic techniques. Some common assumptions may be:</a:t>
            </a:r>
          </a:p>
          <a:p>
            <a:pPr marL="800100" lvl="1" indent="-342900">
              <a:buFont typeface="Arial" panose="020B0604020202020204" pitchFamily="34" charset="0"/>
              <a:buChar char="•"/>
            </a:pPr>
            <a:r>
              <a:rPr lang="en-US" dirty="0" smtClean="0">
                <a:solidFill>
                  <a:schemeClr val="bg1"/>
                </a:solidFill>
              </a:rPr>
              <a:t>Samples were randomly selected</a:t>
            </a:r>
          </a:p>
          <a:p>
            <a:pPr marL="800100" lvl="1" indent="-342900">
              <a:buFont typeface="Arial" panose="020B0604020202020204" pitchFamily="34" charset="0"/>
              <a:buChar char="•"/>
            </a:pPr>
            <a:r>
              <a:rPr lang="en-US" dirty="0" smtClean="0">
                <a:solidFill>
                  <a:schemeClr val="bg1"/>
                </a:solidFill>
              </a:rPr>
              <a:t>The sample size is greater than or equal to 30</a:t>
            </a:r>
          </a:p>
          <a:p>
            <a:pPr marL="800100" lvl="1" indent="-342900">
              <a:buFont typeface="Arial" panose="020B0604020202020204" pitchFamily="34" charset="0"/>
              <a:buChar char="•"/>
            </a:pPr>
            <a:r>
              <a:rPr lang="en-US" dirty="0" smtClean="0">
                <a:solidFill>
                  <a:schemeClr val="bg1"/>
                </a:solidFill>
              </a:rPr>
              <a:t>The sample is normally distributed</a:t>
            </a:r>
          </a:p>
          <a:p>
            <a:pPr marL="457200" lvl="1" indent="0">
              <a:buNone/>
            </a:pPr>
            <a:endParaRPr lang="en-US" dirty="0"/>
          </a:p>
        </p:txBody>
      </p:sp>
      <p:sp>
        <p:nvSpPr>
          <p:cNvPr id="12" name="Rectangle 11"/>
          <p:cNvSpPr/>
          <p:nvPr/>
        </p:nvSpPr>
        <p:spPr>
          <a:xfrm>
            <a:off x="2286000" y="866001"/>
            <a:ext cx="4572000" cy="923330"/>
          </a:xfrm>
          <a:prstGeom prst="rect">
            <a:avLst/>
          </a:prstGeom>
        </p:spPr>
        <p:txBody>
          <a:bodyPr>
            <a:spAutoFit/>
          </a:bodyPr>
          <a:lstStyle/>
          <a:p>
            <a:r>
              <a:rPr lang="en-US" dirty="0" smtClean="0"/>
              <a:t>“we </a:t>
            </a:r>
            <a:r>
              <a:rPr lang="en-US" dirty="0"/>
              <a:t>could </a:t>
            </a:r>
            <a:r>
              <a:rPr lang="en-US" dirty="0" smtClean="0"/>
              <a:t>say </a:t>
            </a:r>
            <a:r>
              <a:rPr lang="en-US" dirty="0"/>
              <a:t>with 95% confidence that </a:t>
            </a:r>
            <a:r>
              <a:rPr lang="en-US" dirty="0" smtClean="0"/>
              <a:t>the true mean of the ages </a:t>
            </a:r>
            <a:r>
              <a:rPr lang="en-US" dirty="0"/>
              <a:t>of </a:t>
            </a:r>
            <a:r>
              <a:rPr lang="en-US" i="1" dirty="0"/>
              <a:t>all</a:t>
            </a:r>
            <a:r>
              <a:rPr lang="en-US" dirty="0"/>
              <a:t> freshman at HU is </a:t>
            </a:r>
            <a:endParaRPr lang="en-US" dirty="0" smtClean="0"/>
          </a:p>
          <a:p>
            <a:r>
              <a:rPr lang="en-US" dirty="0" smtClean="0"/>
              <a:t>between </a:t>
            </a:r>
            <a:r>
              <a:rPr lang="en-US" dirty="0"/>
              <a:t>20 and 22 </a:t>
            </a:r>
            <a:r>
              <a:rPr lang="en-US" dirty="0" smtClean="0"/>
              <a:t>years”</a:t>
            </a:r>
            <a:endParaRPr lang="en-US" dirty="0"/>
          </a:p>
        </p:txBody>
      </p:sp>
      <p:sp>
        <p:nvSpPr>
          <p:cNvPr id="13" name="TextBox 12"/>
          <p:cNvSpPr txBox="1"/>
          <p:nvPr/>
        </p:nvSpPr>
        <p:spPr>
          <a:xfrm>
            <a:off x="381000" y="304800"/>
            <a:ext cx="7848600" cy="369332"/>
          </a:xfrm>
          <a:prstGeom prst="rect">
            <a:avLst/>
          </a:prstGeom>
          <a:noFill/>
        </p:spPr>
        <p:txBody>
          <a:bodyPr wrap="square" rtlCol="0">
            <a:spAutoFit/>
          </a:bodyPr>
          <a:lstStyle/>
          <a:p>
            <a:r>
              <a:rPr lang="en-US" dirty="0" smtClean="0"/>
              <a:t>Clearly from our example of an interval estimate there are 2 distinct parts:</a:t>
            </a:r>
            <a:endParaRPr lang="en-US" dirty="0"/>
          </a:p>
        </p:txBody>
      </p:sp>
      <p:cxnSp>
        <p:nvCxnSpPr>
          <p:cNvPr id="15" name="Straight Connector 14"/>
          <p:cNvCxnSpPr/>
          <p:nvPr/>
        </p:nvCxnSpPr>
        <p:spPr>
          <a:xfrm>
            <a:off x="3733800" y="1219200"/>
            <a:ext cx="20574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2286000" y="1988127"/>
            <a:ext cx="2438400" cy="0"/>
          </a:xfrm>
          <a:prstGeom prst="line">
            <a:avLst/>
          </a:prstGeom>
        </p:spPr>
        <p:style>
          <a:lnRef idx="3">
            <a:schemeClr val="accent2"/>
          </a:lnRef>
          <a:fillRef idx="0">
            <a:schemeClr val="accent2"/>
          </a:fillRef>
          <a:effectRef idx="2">
            <a:schemeClr val="accent2"/>
          </a:effectRef>
          <a:fontRef idx="minor">
            <a:schemeClr val="tx1"/>
          </a:fontRef>
        </p:style>
      </p:cxnSp>
      <p:sp>
        <p:nvSpPr>
          <p:cNvPr id="23" name="TextBox 22"/>
          <p:cNvSpPr txBox="1"/>
          <p:nvPr/>
        </p:nvSpPr>
        <p:spPr>
          <a:xfrm>
            <a:off x="533400" y="1981200"/>
            <a:ext cx="8839200" cy="646331"/>
          </a:xfrm>
          <a:prstGeom prst="rect">
            <a:avLst/>
          </a:prstGeom>
          <a:noFill/>
        </p:spPr>
        <p:txBody>
          <a:bodyPr wrap="square" rtlCol="0">
            <a:spAutoFit/>
          </a:bodyPr>
          <a:lstStyle/>
          <a:p>
            <a:r>
              <a:rPr lang="en-US" dirty="0" smtClean="0">
                <a:solidFill>
                  <a:schemeClr val="bg1"/>
                </a:solidFill>
              </a:rPr>
              <a:t>The example above is called a confidence interval. The two main components are:</a:t>
            </a:r>
          </a:p>
        </p:txBody>
      </p:sp>
      <p:sp>
        <p:nvSpPr>
          <p:cNvPr id="25" name="TextBox 24"/>
          <p:cNvSpPr txBox="1"/>
          <p:nvPr/>
        </p:nvSpPr>
        <p:spPr>
          <a:xfrm>
            <a:off x="533400" y="2579131"/>
            <a:ext cx="3200400" cy="2031325"/>
          </a:xfrm>
          <a:prstGeom prst="rect">
            <a:avLst/>
          </a:prstGeom>
          <a:noFill/>
        </p:spPr>
        <p:txBody>
          <a:bodyPr wrap="square" rtlCol="0">
            <a:spAutoFit/>
          </a:bodyPr>
          <a:lstStyle/>
          <a:p>
            <a:r>
              <a:rPr lang="en-US" u="sng" dirty="0" smtClean="0">
                <a:solidFill>
                  <a:schemeClr val="bg1"/>
                </a:solidFill>
              </a:rPr>
              <a:t>Confidence Level</a:t>
            </a:r>
            <a:r>
              <a:rPr lang="en-US" dirty="0" smtClean="0">
                <a:solidFill>
                  <a:schemeClr val="bg1"/>
                </a:solidFill>
              </a:rPr>
              <a:t>:</a:t>
            </a:r>
          </a:p>
          <a:p>
            <a:r>
              <a:rPr lang="en-US" dirty="0" smtClean="0">
                <a:solidFill>
                  <a:schemeClr val="bg1"/>
                </a:solidFill>
              </a:rPr>
              <a:t>The probability that the interval estimate will contain the parameter. (Most often, 90%, 95%, or 99% confidence levels are used).</a:t>
            </a:r>
            <a:endParaRPr lang="en-US" dirty="0">
              <a:solidFill>
                <a:schemeClr val="bg1"/>
              </a:solidFill>
            </a:endParaRPr>
          </a:p>
        </p:txBody>
      </p:sp>
      <p:sp>
        <p:nvSpPr>
          <p:cNvPr id="26" name="TextBox 25"/>
          <p:cNvSpPr txBox="1"/>
          <p:nvPr/>
        </p:nvSpPr>
        <p:spPr>
          <a:xfrm>
            <a:off x="4419600" y="2579131"/>
            <a:ext cx="3200400" cy="2585323"/>
          </a:xfrm>
          <a:prstGeom prst="rect">
            <a:avLst/>
          </a:prstGeom>
          <a:noFill/>
        </p:spPr>
        <p:txBody>
          <a:bodyPr wrap="square" rtlCol="0">
            <a:spAutoFit/>
          </a:bodyPr>
          <a:lstStyle/>
          <a:p>
            <a:r>
              <a:rPr lang="en-US" u="sng" dirty="0" smtClean="0">
                <a:solidFill>
                  <a:schemeClr val="bg1"/>
                </a:solidFill>
              </a:rPr>
              <a:t>Confidence Interval</a:t>
            </a:r>
            <a:r>
              <a:rPr lang="en-US" dirty="0" smtClean="0">
                <a:solidFill>
                  <a:schemeClr val="bg1"/>
                </a:solidFill>
              </a:rPr>
              <a:t>:</a:t>
            </a:r>
          </a:p>
          <a:p>
            <a:r>
              <a:rPr lang="en-US" dirty="0" smtClean="0">
                <a:solidFill>
                  <a:schemeClr val="bg1"/>
                </a:solidFill>
              </a:rPr>
              <a:t>The interval estimate obtained by using the sample mean and adding/subtracting a margin of error. (The margin of error is a calculation that involves the confidence level).</a:t>
            </a:r>
            <a:endParaRPr lang="en-US" dirty="0">
              <a:solidFill>
                <a:schemeClr val="bg1"/>
              </a:solidFill>
            </a:endParaRPr>
          </a:p>
        </p:txBody>
      </p:sp>
    </p:spTree>
    <p:extLst>
      <p:ext uri="{BB962C8B-B14F-4D97-AF65-F5344CB8AC3E}">
        <p14:creationId xmlns:p14="http://schemas.microsoft.com/office/powerpoint/2010/main" val="58220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 calcmode="lin" valueType="num">
                                      <p:cBhvr additive="base">
                                        <p:cTn id="3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anim calcmode="lin" valueType="num">
                                      <p:cBhvr additive="base">
                                        <p:cTn id="41"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0">
                                            <p:txEl>
                                              <p:pRg st="3" end="3"/>
                                            </p:txEl>
                                          </p:spTgt>
                                        </p:tgtEl>
                                        <p:attrNameLst>
                                          <p:attrName>style.visibility</p:attrName>
                                        </p:attrNameLst>
                                      </p:cBhvr>
                                      <p:to>
                                        <p:strVal val="visible"/>
                                      </p:to>
                                    </p:set>
                                    <p:anim calcmode="lin" valueType="num">
                                      <p:cBhvr additive="base">
                                        <p:cTn id="4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0">
                                            <p:txEl>
                                              <p:pRg st="4" end="4"/>
                                            </p:txEl>
                                          </p:spTgt>
                                        </p:tgtEl>
                                        <p:attrNameLst>
                                          <p:attrName>style.visibility</p:attrName>
                                        </p:attrNameLst>
                                      </p:cBhvr>
                                      <p:to>
                                        <p:strVal val="visible"/>
                                      </p:to>
                                    </p:set>
                                    <p:anim calcmode="lin" valueType="num">
                                      <p:cBhvr additive="base">
                                        <p:cTn id="49"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3"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TextBox 7"/>
              <p:cNvSpPr txBox="1"/>
              <p:nvPr/>
            </p:nvSpPr>
            <p:spPr>
              <a:xfrm>
                <a:off x="381000" y="-20261"/>
                <a:ext cx="8077200" cy="830997"/>
              </a:xfrm>
              <a:prstGeom prst="rect">
                <a:avLst/>
              </a:prstGeom>
              <a:noFill/>
            </p:spPr>
            <p:txBody>
              <a:bodyPr wrap="square" rtlCol="0">
                <a:spAutoFit/>
              </a:bodyPr>
              <a:lstStyle/>
              <a:p>
                <a:r>
                  <a:rPr lang="en-US" sz="2400" dirty="0" smtClean="0"/>
                  <a:t>Formula for the Confidence Interval of the Mean for when </a:t>
                </a:r>
                <a14:m>
                  <m:oMath xmlns:m="http://schemas.openxmlformats.org/officeDocument/2006/math">
                    <m:r>
                      <a:rPr lang="en-US" sz="2400" i="1" smtClean="0">
                        <a:latin typeface="Cambria Math" panose="02040503050406030204" pitchFamily="18" charset="0"/>
                        <a:ea typeface="Cambria Math" panose="02040503050406030204" pitchFamily="18" charset="0"/>
                      </a:rPr>
                      <m:t>𝜎</m:t>
                    </m:r>
                  </m:oMath>
                </a14:m>
                <a:r>
                  <a:rPr lang="en-US" sz="2400" dirty="0" smtClean="0"/>
                  <a:t> (population standard deviation) is known</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381000" y="-20261"/>
                <a:ext cx="8077200" cy="830997"/>
              </a:xfrm>
              <a:prstGeom prst="rect">
                <a:avLst/>
              </a:prstGeom>
              <a:blipFill rotWithShape="0">
                <a:blip r:embed="rId2"/>
                <a:stretch>
                  <a:fillRect l="-1208" t="-5882"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143000" y="2244482"/>
                <a:ext cx="5791200" cy="714683"/>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𝑋</m:t>
                          </m:r>
                        </m:e>
                      </m:acc>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𝑧</m:t>
                          </m:r>
                        </m:e>
                        <m:sub>
                          <m:f>
                            <m:fPr>
                              <m:type m:val="lin"/>
                              <m:ctrlPr>
                                <a:rPr lang="en-US" b="0" i="1" smtClean="0">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𝛼</m:t>
                              </m:r>
                            </m:num>
                            <m:den>
                              <m:r>
                                <a:rPr lang="en-US" b="0" i="1" smtClean="0">
                                  <a:latin typeface="Cambria Math" panose="02040503050406030204" pitchFamily="18" charset="0"/>
                                </a:rPr>
                                <m:t>2</m:t>
                              </m:r>
                            </m:den>
                          </m:f>
                        </m:sub>
                      </m:sSub>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e>
                      </m:d>
                      <m:r>
                        <a:rPr lang="en-US" b="0" i="1" smtClean="0">
                          <a:latin typeface="Cambria Math" panose="02040503050406030204" pitchFamily="18" charset="0"/>
                        </a:rPr>
                        <m:t>&lt; </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rPr>
                        <m:t>&lt;</m:t>
                      </m:r>
                      <m:acc>
                        <m:accPr>
                          <m:chr m:val="̅"/>
                          <m:ctrlPr>
                            <a:rPr lang="en-US" i="1">
                              <a:latin typeface="Cambria Math" panose="02040503050406030204" pitchFamily="18" charset="0"/>
                            </a:rPr>
                          </m:ctrlPr>
                        </m:accPr>
                        <m:e>
                          <m:r>
                            <a:rPr lang="en-US" i="1">
                              <a:latin typeface="Cambria Math" panose="02040503050406030204" pitchFamily="18" charset="0"/>
                            </a:rPr>
                            <m:t>𝑋</m:t>
                          </m:r>
                        </m:e>
                      </m:acc>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𝑧</m:t>
                          </m:r>
                        </m:e>
                        <m:sub>
                          <m:f>
                            <m:fPr>
                              <m:type m:val="lin"/>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𝛼</m:t>
                              </m:r>
                            </m:num>
                            <m:den>
                              <m:r>
                                <a:rPr lang="en-US" i="1">
                                  <a:latin typeface="Cambria Math" panose="02040503050406030204" pitchFamily="18" charset="0"/>
                                </a:rPr>
                                <m:t>2</m:t>
                              </m:r>
                            </m:den>
                          </m:f>
                        </m:sub>
                      </m:sSub>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𝜎</m:t>
                              </m:r>
                            </m:num>
                            <m:den>
                              <m:rad>
                                <m:radPr>
                                  <m:degHide m:val="on"/>
                                  <m:ctrlPr>
                                    <a:rPr lang="en-US" i="1">
                                      <a:latin typeface="Cambria Math" panose="02040503050406030204" pitchFamily="18" charset="0"/>
                                    </a:rPr>
                                  </m:ctrlPr>
                                </m:radPr>
                                <m:deg/>
                                <m:e>
                                  <m:r>
                                    <a:rPr lang="en-US" i="1">
                                      <a:latin typeface="Cambria Math" panose="02040503050406030204" pitchFamily="18" charset="0"/>
                                    </a:rPr>
                                    <m:t>𝑛</m:t>
                                  </m:r>
                                </m:e>
                              </m:rad>
                            </m:den>
                          </m:f>
                        </m:e>
                      </m:d>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1143000" y="2244482"/>
                <a:ext cx="5791200" cy="714683"/>
              </a:xfrm>
              <a:prstGeom prst="rect">
                <a:avLst/>
              </a:prstGeom>
              <a:blipFill rotWithShape="0">
                <a:blip r:embed="rId4"/>
                <a:stretch>
                  <a:fillRect/>
                </a:stretch>
              </a:blipFill>
              <a:ln>
                <a:noFill/>
              </a:ln>
            </p:spPr>
            <p:txBody>
              <a:bodyPr/>
              <a:lstStyle/>
              <a:p>
                <a:r>
                  <a:rPr lang="en-US">
                    <a:noFill/>
                  </a:rPr>
                  <a:t> </a:t>
                </a:r>
              </a:p>
            </p:txBody>
          </p:sp>
        </mc:Fallback>
      </mc:AlternateContent>
      <p:grpSp>
        <p:nvGrpSpPr>
          <p:cNvPr id="12" name="Group 11"/>
          <p:cNvGrpSpPr/>
          <p:nvPr/>
        </p:nvGrpSpPr>
        <p:grpSpPr>
          <a:xfrm>
            <a:off x="3733800" y="2373223"/>
            <a:ext cx="2057400" cy="1589177"/>
            <a:chOff x="3733800" y="1805141"/>
            <a:chExt cx="2057400" cy="1589177"/>
          </a:xfrm>
        </p:grpSpPr>
        <p:sp>
          <p:nvSpPr>
            <p:cNvPr id="2" name="Oval 1"/>
            <p:cNvSpPr/>
            <p:nvPr/>
          </p:nvSpPr>
          <p:spPr>
            <a:xfrm>
              <a:off x="3733800" y="1805141"/>
              <a:ext cx="685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endCxn id="2" idx="4"/>
            </p:cNvCxnSpPr>
            <p:nvPr/>
          </p:nvCxnSpPr>
          <p:spPr>
            <a:xfrm flipH="1" flipV="1">
              <a:off x="4076700" y="2262341"/>
              <a:ext cx="190500" cy="363856"/>
            </a:xfrm>
            <a:prstGeom prst="straightConnector1">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14800" y="2632318"/>
              <a:ext cx="1676400" cy="762000"/>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The population mean is between…</a:t>
              </a:r>
              <a:endParaRPr lang="en-US" dirty="0"/>
            </a:p>
          </p:txBody>
        </p:sp>
      </p:grpSp>
      <p:sp>
        <p:nvSpPr>
          <p:cNvPr id="18" name="Oval 17"/>
          <p:cNvSpPr/>
          <p:nvPr/>
        </p:nvSpPr>
        <p:spPr>
          <a:xfrm>
            <a:off x="4343400" y="2373223"/>
            <a:ext cx="520326" cy="518868"/>
          </a:xfrm>
          <a:prstGeom prst="ellipse">
            <a:avLst/>
          </a:prstGeom>
          <a:noFill/>
          <a:ln>
            <a:solidFill>
              <a:srgbClr val="00B0F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5" name="Group 34"/>
          <p:cNvGrpSpPr/>
          <p:nvPr/>
        </p:nvGrpSpPr>
        <p:grpSpPr>
          <a:xfrm>
            <a:off x="2057400" y="752622"/>
            <a:ext cx="2743200" cy="2077801"/>
            <a:chOff x="2057400" y="752622"/>
            <a:chExt cx="2743200" cy="2077801"/>
          </a:xfrm>
        </p:grpSpPr>
        <p:sp>
          <p:nvSpPr>
            <p:cNvPr id="17" name="Oval 16"/>
            <p:cNvSpPr/>
            <p:nvPr/>
          </p:nvSpPr>
          <p:spPr>
            <a:xfrm>
              <a:off x="2057400" y="2373223"/>
              <a:ext cx="495300" cy="457200"/>
            </a:xfrm>
            <a:prstGeom prst="ellipse">
              <a:avLst/>
            </a:prstGeom>
            <a:noFill/>
            <a:ln>
              <a:solidFill>
                <a:srgbClr val="00B0F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22" name="Straight Arrow Connector 21"/>
            <p:cNvCxnSpPr>
              <a:endCxn id="17" idx="7"/>
            </p:cNvCxnSpPr>
            <p:nvPr/>
          </p:nvCxnSpPr>
          <p:spPr>
            <a:xfrm flipH="1">
              <a:off x="2480165" y="1558682"/>
              <a:ext cx="948836" cy="881496"/>
            </a:xfrm>
            <a:prstGeom prst="straightConnector1">
              <a:avLst/>
            </a:prstGeom>
            <a:ln w="19050">
              <a:solidFill>
                <a:srgbClr val="00B0F0"/>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8" idx="0"/>
            </p:cNvCxnSpPr>
            <p:nvPr/>
          </p:nvCxnSpPr>
          <p:spPr>
            <a:xfrm>
              <a:off x="3429000" y="1558682"/>
              <a:ext cx="1174563" cy="814541"/>
            </a:xfrm>
            <a:prstGeom prst="straightConnector1">
              <a:avLst/>
            </a:prstGeom>
            <a:ln w="19050">
              <a:solidFill>
                <a:srgbClr val="00B0F0"/>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667000" y="752622"/>
              <a:ext cx="2133600" cy="762000"/>
            </a:xfrm>
            <a:prstGeom prst="rect">
              <a:avLst/>
            </a:prstGeom>
            <a:noFill/>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…the sample mean plus and minus…</a:t>
              </a:r>
              <a:endParaRPr lang="en-US" dirty="0"/>
            </a:p>
          </p:txBody>
        </p:sp>
      </p:grpSp>
      <p:grpSp>
        <p:nvGrpSpPr>
          <p:cNvPr id="40" name="Group 39"/>
          <p:cNvGrpSpPr/>
          <p:nvPr/>
        </p:nvGrpSpPr>
        <p:grpSpPr>
          <a:xfrm>
            <a:off x="609600" y="2278018"/>
            <a:ext cx="5276850" cy="3318112"/>
            <a:chOff x="609600" y="2278018"/>
            <a:chExt cx="5276850" cy="3038173"/>
          </a:xfrm>
        </p:grpSpPr>
        <p:cxnSp>
          <p:nvCxnSpPr>
            <p:cNvPr id="31" name="Straight Arrow Connector 30"/>
            <p:cNvCxnSpPr/>
            <p:nvPr/>
          </p:nvCxnSpPr>
          <p:spPr>
            <a:xfrm flipV="1">
              <a:off x="1676400" y="2989999"/>
              <a:ext cx="1278183" cy="972402"/>
            </a:xfrm>
            <a:prstGeom prst="straightConnector1">
              <a:avLst/>
            </a:prstGeom>
            <a:ln w="19050">
              <a:solidFill>
                <a:srgbClr val="00B050"/>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1676400" y="2903113"/>
              <a:ext cx="3505200" cy="1070310"/>
            </a:xfrm>
            <a:prstGeom prst="straightConnector1">
              <a:avLst/>
            </a:prstGeom>
            <a:ln w="19050">
              <a:solidFill>
                <a:srgbClr val="00B050"/>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09600" y="4060309"/>
              <a:ext cx="1676400" cy="1255882"/>
            </a:xfrm>
            <a:prstGeom prst="rect">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the “margin of error” AKA</a:t>
              </a:r>
            </a:p>
            <a:p>
              <a:pPr algn="ctr"/>
              <a:r>
                <a:rPr lang="en-US" dirty="0" smtClean="0"/>
                <a:t>“maximum error of the estimate”</a:t>
              </a:r>
              <a:endParaRPr lang="en-US" dirty="0"/>
            </a:p>
          </p:txBody>
        </p:sp>
        <p:sp>
          <p:nvSpPr>
            <p:cNvPr id="36" name="Oval 35"/>
            <p:cNvSpPr/>
            <p:nvPr/>
          </p:nvSpPr>
          <p:spPr>
            <a:xfrm>
              <a:off x="2667000" y="2324191"/>
              <a:ext cx="990600" cy="647609"/>
            </a:xfrm>
            <a:prstGeom prst="ellipse">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Oval 36"/>
            <p:cNvSpPr/>
            <p:nvPr/>
          </p:nvSpPr>
          <p:spPr>
            <a:xfrm>
              <a:off x="4895850" y="2278018"/>
              <a:ext cx="990600" cy="647609"/>
            </a:xfrm>
            <a:prstGeom prst="ellipse">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2101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116" y="358124"/>
            <a:ext cx="7010400" cy="461665"/>
          </a:xfrm>
          <a:prstGeom prst="rect">
            <a:avLst/>
          </a:prstGeom>
          <a:noFill/>
        </p:spPr>
        <p:txBody>
          <a:bodyPr wrap="square" rtlCol="0">
            <a:spAutoFit/>
          </a:bodyPr>
          <a:lstStyle/>
          <a:p>
            <a:r>
              <a:rPr lang="en-US" sz="2400" dirty="0" smtClean="0"/>
              <a:t>The margin of error:</a:t>
            </a:r>
            <a:endParaRPr lang="en-US" sz="2400" dirty="0"/>
          </a:p>
        </p:txBody>
      </p:sp>
      <mc:AlternateContent xmlns:mc="http://schemas.openxmlformats.org/markup-compatibility/2006" xmlns:a14="http://schemas.microsoft.com/office/drawing/2010/main">
        <mc:Choice Requires="a14">
          <p:sp>
            <p:nvSpPr>
              <p:cNvPr id="3" name="Rectangle 2"/>
              <p:cNvSpPr/>
              <p:nvPr/>
            </p:nvSpPr>
            <p:spPr>
              <a:xfrm>
                <a:off x="3298780" y="4158026"/>
                <a:ext cx="2081724" cy="11988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𝑧</m:t>
                          </m:r>
                        </m:e>
                        <m:sub>
                          <m:f>
                            <m:fPr>
                              <m:type m:val="lin"/>
                              <m:ctrlPr>
                                <a:rPr lang="en-US" sz="3200" i="1">
                                  <a:latin typeface="Cambria Math" panose="02040503050406030204" pitchFamily="18" charset="0"/>
                                </a:rPr>
                              </m:ctrlPr>
                            </m:fPr>
                            <m:num>
                              <m:r>
                                <a:rPr lang="en-US" sz="3200" i="1">
                                  <a:latin typeface="Cambria Math" panose="02040503050406030204" pitchFamily="18" charset="0"/>
                                  <a:ea typeface="Cambria Math" panose="02040503050406030204" pitchFamily="18" charset="0"/>
                                </a:rPr>
                                <m:t>𝛼</m:t>
                              </m:r>
                            </m:num>
                            <m:den>
                              <m:r>
                                <a:rPr lang="en-US" sz="3200" i="1">
                                  <a:latin typeface="Cambria Math" panose="02040503050406030204" pitchFamily="18" charset="0"/>
                                </a:rPr>
                                <m:t>2</m:t>
                              </m:r>
                            </m:den>
                          </m:f>
                        </m:sub>
                      </m:sSub>
                      <m:d>
                        <m:dPr>
                          <m:ctrlPr>
                            <a:rPr lang="en-US" sz="3200" i="1">
                              <a:latin typeface="Cambria Math" panose="02040503050406030204" pitchFamily="18" charset="0"/>
                            </a:rPr>
                          </m:ctrlPr>
                        </m:dPr>
                        <m:e>
                          <m:f>
                            <m:fPr>
                              <m:ctrlPr>
                                <a:rPr lang="en-US" sz="3200" i="1">
                                  <a:latin typeface="Cambria Math" panose="02040503050406030204" pitchFamily="18" charset="0"/>
                                </a:rPr>
                              </m:ctrlPr>
                            </m:fPr>
                            <m:num>
                              <m:r>
                                <a:rPr lang="en-US" sz="3200" i="1">
                                  <a:latin typeface="Cambria Math" panose="02040503050406030204" pitchFamily="18" charset="0"/>
                                  <a:ea typeface="Cambria Math" panose="02040503050406030204" pitchFamily="18" charset="0"/>
                                </a:rPr>
                                <m:t>𝜎</m:t>
                              </m:r>
                            </m:num>
                            <m:den>
                              <m:rad>
                                <m:radPr>
                                  <m:degHide m:val="on"/>
                                  <m:ctrlPr>
                                    <a:rPr lang="en-US" sz="3200" i="1">
                                      <a:latin typeface="Cambria Math" panose="02040503050406030204" pitchFamily="18" charset="0"/>
                                    </a:rPr>
                                  </m:ctrlPr>
                                </m:radPr>
                                <m:deg/>
                                <m:e>
                                  <m:r>
                                    <a:rPr lang="en-US" sz="3200" i="1">
                                      <a:latin typeface="Cambria Math" panose="02040503050406030204" pitchFamily="18" charset="0"/>
                                    </a:rPr>
                                    <m:t>𝑛</m:t>
                                  </m:r>
                                </m:e>
                              </m:rad>
                            </m:den>
                          </m:f>
                        </m:e>
                      </m:d>
                    </m:oMath>
                  </m:oMathPara>
                </a14:m>
                <a:endParaRPr lang="en-US" sz="3200" dirty="0"/>
              </a:p>
            </p:txBody>
          </p:sp>
        </mc:Choice>
        <mc:Fallback xmlns="">
          <p:sp>
            <p:nvSpPr>
              <p:cNvPr id="3" name="Rectangle 2"/>
              <p:cNvSpPr>
                <a:spLocks noRot="1" noChangeAspect="1" noMove="1" noResize="1" noEditPoints="1" noAdjustHandles="1" noChangeArrowheads="1" noChangeShapeType="1" noTextEdit="1"/>
              </p:cNvSpPr>
              <p:nvPr/>
            </p:nvSpPr>
            <p:spPr>
              <a:xfrm>
                <a:off x="3298780" y="4158026"/>
                <a:ext cx="2081724" cy="1198854"/>
              </a:xfrm>
              <a:prstGeom prst="rect">
                <a:avLst/>
              </a:prstGeom>
              <a:blipFill rotWithShape="0">
                <a:blip r:embed="rId2"/>
                <a:stretch>
                  <a:fillRect/>
                </a:stretch>
              </a:blipFill>
            </p:spPr>
            <p:txBody>
              <a:bodyPr/>
              <a:lstStyle/>
              <a:p>
                <a:r>
                  <a:rPr lang="en-US">
                    <a:noFill/>
                  </a:rPr>
                  <a:t> </a:t>
                </a:r>
              </a:p>
            </p:txBody>
          </p:sp>
        </mc:Fallback>
      </mc:AlternateContent>
      <p:sp>
        <p:nvSpPr>
          <p:cNvPr id="4" name="TextBox 3"/>
          <p:cNvSpPr txBox="1"/>
          <p:nvPr/>
        </p:nvSpPr>
        <p:spPr>
          <a:xfrm>
            <a:off x="407479" y="2588556"/>
            <a:ext cx="8299047" cy="1631216"/>
          </a:xfrm>
          <a:prstGeom prst="rect">
            <a:avLst/>
          </a:prstGeom>
          <a:noFill/>
        </p:spPr>
        <p:txBody>
          <a:bodyPr wrap="square" rtlCol="0">
            <a:spAutoFit/>
          </a:bodyPr>
          <a:lstStyle/>
          <a:p>
            <a:r>
              <a:rPr lang="en-US" sz="2000" dirty="0" smtClean="0">
                <a:solidFill>
                  <a:schemeClr val="bg1"/>
                </a:solidFill>
              </a:rPr>
              <a:t>The margin of error has two components: a critical value (z-score) and standard deviation. Remember that a z-score simply represents how many standard deviations a value is away from the mean. If we multiply a z-score times the standard deviation, we get the distance a particular value is from the mean. </a:t>
            </a:r>
            <a:endParaRPr lang="en-US" sz="2000" dirty="0">
              <a:solidFill>
                <a:schemeClr val="bg1"/>
              </a:solidFill>
            </a:endParaRPr>
          </a:p>
        </p:txBody>
      </p:sp>
      <p:grpSp>
        <p:nvGrpSpPr>
          <p:cNvPr id="17" name="Group 16"/>
          <p:cNvGrpSpPr/>
          <p:nvPr/>
        </p:nvGrpSpPr>
        <p:grpSpPr>
          <a:xfrm>
            <a:off x="1875304" y="4562284"/>
            <a:ext cx="2315696" cy="1330813"/>
            <a:chOff x="1951504" y="2971800"/>
            <a:chExt cx="2315696" cy="1330813"/>
          </a:xfrm>
        </p:grpSpPr>
        <p:sp>
          <p:nvSpPr>
            <p:cNvPr id="8" name="Oval 7"/>
            <p:cNvSpPr/>
            <p:nvPr/>
          </p:nvSpPr>
          <p:spPr>
            <a:xfrm>
              <a:off x="3335433" y="2971800"/>
              <a:ext cx="931767" cy="6858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Rectangle 13"/>
            <p:cNvSpPr/>
            <p:nvPr/>
          </p:nvSpPr>
          <p:spPr>
            <a:xfrm>
              <a:off x="1951504" y="3655760"/>
              <a:ext cx="1676400" cy="64685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rPr>
                <a:t>Z-score</a:t>
              </a:r>
            </a:p>
            <a:p>
              <a:pPr algn="ctr"/>
              <a:r>
                <a:rPr lang="en-US" sz="2800" dirty="0">
                  <a:solidFill>
                    <a:srgbClr val="FF0000"/>
                  </a:solidFill>
                </a:rPr>
                <a:t>o</a:t>
              </a:r>
              <a:r>
                <a:rPr lang="en-US" sz="2800" dirty="0" smtClean="0">
                  <a:solidFill>
                    <a:srgbClr val="FF0000"/>
                  </a:solidFill>
                </a:rPr>
                <a:t>r Critical Value</a:t>
              </a:r>
              <a:endParaRPr lang="en-US" sz="2800" dirty="0">
                <a:solidFill>
                  <a:srgbClr val="FF0000"/>
                </a:solidFill>
              </a:endParaRPr>
            </a:p>
          </p:txBody>
        </p:sp>
      </p:grpSp>
      <p:grpSp>
        <p:nvGrpSpPr>
          <p:cNvPr id="18" name="Group 17"/>
          <p:cNvGrpSpPr/>
          <p:nvPr/>
        </p:nvGrpSpPr>
        <p:grpSpPr>
          <a:xfrm>
            <a:off x="4191000" y="3909981"/>
            <a:ext cx="3662552" cy="1947630"/>
            <a:chOff x="4191000" y="2431690"/>
            <a:chExt cx="3662552" cy="1947630"/>
          </a:xfrm>
        </p:grpSpPr>
        <p:sp>
          <p:nvSpPr>
            <p:cNvPr id="15" name="Oval 14"/>
            <p:cNvSpPr/>
            <p:nvPr/>
          </p:nvSpPr>
          <p:spPr>
            <a:xfrm>
              <a:off x="4191000" y="2431690"/>
              <a:ext cx="1102895" cy="1648750"/>
            </a:xfrm>
            <a:prstGeom prst="ellipse">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Rectangle 15"/>
            <p:cNvSpPr/>
            <p:nvPr/>
          </p:nvSpPr>
          <p:spPr>
            <a:xfrm>
              <a:off x="5186552" y="3732467"/>
              <a:ext cx="2667000" cy="64685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solidFill>
                    <a:srgbClr val="00B050"/>
                  </a:solidFill>
                </a:rPr>
                <a:t>Standard Deviation (accounting for sample size)</a:t>
              </a:r>
              <a:endParaRPr lang="en-US" sz="2400" dirty="0">
                <a:solidFill>
                  <a:srgbClr val="00B050"/>
                </a:solidFill>
              </a:endParaRPr>
            </a:p>
          </p:txBody>
        </p:sp>
      </p:grpSp>
      <mc:AlternateContent xmlns:mc="http://schemas.openxmlformats.org/markup-compatibility/2006" xmlns:a14="http://schemas.microsoft.com/office/drawing/2010/main">
        <mc:Choice Requires="a14">
          <p:sp>
            <p:nvSpPr>
              <p:cNvPr id="11" name="TextBox 10"/>
              <p:cNvSpPr txBox="1"/>
              <p:nvPr/>
            </p:nvSpPr>
            <p:spPr>
              <a:xfrm>
                <a:off x="2590800" y="127868"/>
                <a:ext cx="6452962" cy="922176"/>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𝑋</m:t>
                          </m:r>
                        </m:e>
                      </m:acc>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𝑧</m:t>
                          </m:r>
                        </m:e>
                        <m:sub>
                          <m:f>
                            <m:fPr>
                              <m:type m:val="lin"/>
                              <m:ctrlPr>
                                <a:rPr lang="en-US" sz="2400" b="0" i="1" smtClean="0">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𝛼</m:t>
                              </m:r>
                            </m:num>
                            <m:den>
                              <m:r>
                                <a:rPr lang="en-US" sz="2400" b="0" i="1" smtClean="0">
                                  <a:latin typeface="Cambria Math" panose="02040503050406030204" pitchFamily="18" charset="0"/>
                                </a:rPr>
                                <m:t>2</m:t>
                              </m:r>
                            </m:den>
                          </m:f>
                        </m:sub>
                      </m:sSub>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𝜎</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𝑛</m:t>
                                  </m:r>
                                </m:e>
                              </m:rad>
                            </m:den>
                          </m:f>
                        </m:e>
                      </m:d>
                      <m:r>
                        <a:rPr lang="en-US" sz="2400" b="0" i="1" smtClean="0">
                          <a:latin typeface="Cambria Math" panose="02040503050406030204" pitchFamily="18" charset="0"/>
                        </a:rPr>
                        <m:t>&lt; </m:t>
                      </m:r>
                      <m:r>
                        <a:rPr lang="en-US" sz="2400" b="0" i="1" smtClean="0">
                          <a:latin typeface="Cambria Math" panose="02040503050406030204" pitchFamily="18" charset="0"/>
                          <a:ea typeface="Cambria Math" panose="02040503050406030204" pitchFamily="18" charset="0"/>
                        </a:rPr>
                        <m:t>𝜇</m:t>
                      </m:r>
                      <m:r>
                        <a:rPr lang="en-US" sz="2400" b="0" i="1" smtClean="0">
                          <a:latin typeface="Cambria Math" panose="02040503050406030204" pitchFamily="18" charset="0"/>
                        </a:rPr>
                        <m:t>&lt;</m:t>
                      </m:r>
                      <m:acc>
                        <m:accPr>
                          <m:chr m:val="̅"/>
                          <m:ctrlPr>
                            <a:rPr lang="en-US" sz="2400" i="1">
                              <a:latin typeface="Cambria Math" panose="02040503050406030204" pitchFamily="18" charset="0"/>
                            </a:rPr>
                          </m:ctrlPr>
                        </m:accPr>
                        <m:e>
                          <m:r>
                            <a:rPr lang="en-US" sz="2400" i="1">
                              <a:latin typeface="Cambria Math" panose="02040503050406030204" pitchFamily="18" charset="0"/>
                            </a:rPr>
                            <m:t>𝑋</m:t>
                          </m:r>
                        </m:e>
                      </m:acc>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𝑧</m:t>
                          </m:r>
                        </m:e>
                        <m:sub>
                          <m:f>
                            <m:fPr>
                              <m:type m:val="lin"/>
                              <m:ctrlPr>
                                <a:rPr lang="en-US" sz="2400" i="1">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𝛼</m:t>
                              </m:r>
                            </m:num>
                            <m:den>
                              <m:r>
                                <a:rPr lang="en-US" sz="2400" i="1">
                                  <a:latin typeface="Cambria Math" panose="02040503050406030204" pitchFamily="18" charset="0"/>
                                </a:rPr>
                                <m:t>2</m:t>
                              </m:r>
                            </m:den>
                          </m:f>
                        </m:sub>
                      </m:sSub>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𝜎</m:t>
                              </m:r>
                            </m:num>
                            <m:den>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𝑛</m:t>
                                  </m:r>
                                </m:e>
                              </m:rad>
                            </m:den>
                          </m:f>
                        </m:e>
                      </m:d>
                    </m:oMath>
                  </m:oMathPara>
                </a14:m>
                <a:endParaRPr lang="en-US"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2590800" y="127868"/>
                <a:ext cx="6452962" cy="922176"/>
              </a:xfrm>
              <a:prstGeom prst="rect">
                <a:avLst/>
              </a:prstGeom>
              <a:blipFill rotWithShape="0">
                <a:blip r:embed="rId3"/>
                <a:stretch>
                  <a:fillRect/>
                </a:stretch>
              </a:blipFill>
              <a:ln>
                <a:noFill/>
              </a:ln>
            </p:spPr>
            <p:txBody>
              <a:bodyPr/>
              <a:lstStyle/>
              <a:p>
                <a:r>
                  <a:rPr lang="en-US">
                    <a:noFill/>
                  </a:rPr>
                  <a:t> </a:t>
                </a:r>
              </a:p>
            </p:txBody>
          </p:sp>
        </mc:Fallback>
      </mc:AlternateContent>
      <p:cxnSp>
        <p:nvCxnSpPr>
          <p:cNvPr id="12" name="Straight Arrow Connector 11"/>
          <p:cNvCxnSpPr/>
          <p:nvPr/>
        </p:nvCxnSpPr>
        <p:spPr>
          <a:xfrm flipV="1">
            <a:off x="4449593" y="1044479"/>
            <a:ext cx="214821" cy="511382"/>
          </a:xfrm>
          <a:prstGeom prst="straightConnector1">
            <a:avLst/>
          </a:prstGeom>
          <a:ln w="19050">
            <a:solidFill>
              <a:srgbClr val="00B050"/>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449593" y="934095"/>
            <a:ext cx="2941807" cy="634752"/>
          </a:xfrm>
          <a:prstGeom prst="straightConnector1">
            <a:avLst/>
          </a:prstGeom>
          <a:ln w="19050">
            <a:solidFill>
              <a:srgbClr val="00B050"/>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743200" y="1555861"/>
            <a:ext cx="1676400" cy="762000"/>
          </a:xfrm>
          <a:prstGeom prst="rect">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i="1" dirty="0" smtClean="0"/>
              <a:t>“E” </a:t>
            </a:r>
            <a:r>
              <a:rPr lang="en-US" dirty="0" smtClean="0"/>
              <a:t>the margin of error</a:t>
            </a:r>
            <a:endParaRPr lang="en-US" dirty="0"/>
          </a:p>
        </p:txBody>
      </p:sp>
    </p:spTree>
    <p:extLst>
      <p:ext uri="{BB962C8B-B14F-4D97-AF65-F5344CB8AC3E}">
        <p14:creationId xmlns:p14="http://schemas.microsoft.com/office/powerpoint/2010/main" val="343899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609600" y="1666219"/>
            <a:ext cx="4254657" cy="2463891"/>
          </a:xfrm>
          <a:prstGeom prst="rect">
            <a:avLst/>
          </a:prstGeom>
        </p:spPr>
      </p:pic>
      <p:sp>
        <p:nvSpPr>
          <p:cNvPr id="2" name="TextBox 1"/>
          <p:cNvSpPr txBox="1"/>
          <p:nvPr/>
        </p:nvSpPr>
        <p:spPr>
          <a:xfrm>
            <a:off x="734029" y="129569"/>
            <a:ext cx="1676400" cy="830997"/>
          </a:xfrm>
          <a:prstGeom prst="rect">
            <a:avLst/>
          </a:prstGeom>
          <a:noFill/>
        </p:spPr>
        <p:txBody>
          <a:bodyPr wrap="square" rtlCol="0">
            <a:spAutoFit/>
          </a:bodyPr>
          <a:lstStyle/>
          <a:p>
            <a:r>
              <a:rPr lang="en-US" sz="2400" dirty="0" smtClean="0"/>
              <a:t>Critical values :</a:t>
            </a:r>
            <a:endParaRPr lang="en-US" sz="2400" dirty="0"/>
          </a:p>
        </p:txBody>
      </p:sp>
      <mc:AlternateContent xmlns:mc="http://schemas.openxmlformats.org/markup-compatibility/2006" xmlns:a14="http://schemas.microsoft.com/office/drawing/2010/main">
        <mc:Choice Requires="a14">
          <p:sp>
            <p:nvSpPr>
              <p:cNvPr id="5" name="TextBox 4"/>
              <p:cNvSpPr txBox="1"/>
              <p:nvPr/>
            </p:nvSpPr>
            <p:spPr>
              <a:xfrm>
                <a:off x="111890" y="4367376"/>
                <a:ext cx="4343400" cy="387414"/>
              </a:xfrm>
              <a:prstGeom prst="rect">
                <a:avLst/>
              </a:prstGeom>
              <a:noFill/>
            </p:spPr>
            <p:txBody>
              <a:bodyPr wrap="square" rtlCol="0">
                <a:spAutoFit/>
              </a:bodyPr>
              <a:lstStyle/>
              <a:p>
                <a:r>
                  <a:rPr lang="en-US" dirty="0" smtClean="0"/>
                  <a:t>For a 90% confidence interval,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f>
                          <m:fPr>
                            <m:type m:val="lin"/>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𝛼</m:t>
                            </m:r>
                          </m:num>
                          <m:den>
                            <m:r>
                              <a:rPr lang="en-US" i="1">
                                <a:latin typeface="Cambria Math" panose="02040503050406030204" pitchFamily="18" charset="0"/>
                              </a:rPr>
                              <m:t>2</m:t>
                            </m:r>
                          </m:den>
                        </m:f>
                      </m:sub>
                    </m:sSub>
                    <m:r>
                      <a:rPr lang="en-US" b="0" i="1" smtClean="0">
                        <a:latin typeface="Cambria Math" panose="02040503050406030204" pitchFamily="18" charset="0"/>
                      </a:rPr>
                      <m:t>=1.65</m:t>
                    </m:r>
                  </m:oMath>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11890" y="4367376"/>
                <a:ext cx="4343400" cy="387414"/>
              </a:xfrm>
              <a:prstGeom prst="rect">
                <a:avLst/>
              </a:prstGeom>
              <a:blipFill rotWithShape="0">
                <a:blip r:embed="rId3"/>
                <a:stretch>
                  <a:fillRect l="-1122" t="-48438" r="-561" b="-1265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76200" y="4910750"/>
                <a:ext cx="4436966" cy="387414"/>
              </a:xfrm>
              <a:prstGeom prst="rect">
                <a:avLst/>
              </a:prstGeom>
              <a:noFill/>
            </p:spPr>
            <p:txBody>
              <a:bodyPr wrap="square" rtlCol="0">
                <a:spAutoFit/>
              </a:bodyPr>
              <a:lstStyle/>
              <a:p>
                <a:r>
                  <a:rPr lang="en-US" dirty="0" smtClean="0"/>
                  <a:t>For a 95% confidence interval,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f>
                          <m:fPr>
                            <m:type m:val="lin"/>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𝛼</m:t>
                            </m:r>
                          </m:num>
                          <m:den>
                            <m:r>
                              <a:rPr lang="en-US" i="1">
                                <a:latin typeface="Cambria Math" panose="02040503050406030204" pitchFamily="18" charset="0"/>
                              </a:rPr>
                              <m:t>2</m:t>
                            </m:r>
                          </m:den>
                        </m:f>
                      </m:sub>
                    </m:sSub>
                    <m:r>
                      <a:rPr lang="en-US" b="0" i="1" smtClean="0">
                        <a:latin typeface="Cambria Math" panose="02040503050406030204" pitchFamily="18" charset="0"/>
                      </a:rPr>
                      <m:t>=1.96</m:t>
                    </m:r>
                  </m:oMath>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76200" y="4910750"/>
                <a:ext cx="4436966" cy="387414"/>
              </a:xfrm>
              <a:prstGeom prst="rect">
                <a:avLst/>
              </a:prstGeom>
              <a:blipFill rotWithShape="0">
                <a:blip r:embed="rId4"/>
                <a:stretch>
                  <a:fillRect l="-1238" t="-49206" b="-1301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19565" y="5528605"/>
                <a:ext cx="4414781" cy="387414"/>
              </a:xfrm>
              <a:prstGeom prst="rect">
                <a:avLst/>
              </a:prstGeom>
              <a:noFill/>
            </p:spPr>
            <p:txBody>
              <a:bodyPr wrap="square" rtlCol="0">
                <a:spAutoFit/>
              </a:bodyPr>
              <a:lstStyle/>
              <a:p>
                <a:r>
                  <a:rPr lang="en-US" dirty="0" smtClean="0"/>
                  <a:t>For a 99% confidence interval,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f>
                          <m:fPr>
                            <m:type m:val="lin"/>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𝛼</m:t>
                            </m:r>
                          </m:num>
                          <m:den>
                            <m:r>
                              <a:rPr lang="en-US" i="1">
                                <a:latin typeface="Cambria Math" panose="02040503050406030204" pitchFamily="18" charset="0"/>
                              </a:rPr>
                              <m:t>2</m:t>
                            </m:r>
                          </m:den>
                        </m:f>
                      </m:sub>
                    </m:sSub>
                    <m:r>
                      <a:rPr lang="en-US" b="0" i="1" smtClean="0">
                        <a:latin typeface="Cambria Math" panose="02040503050406030204" pitchFamily="18" charset="0"/>
                      </a:rPr>
                      <m:t>=2.58</m:t>
                    </m:r>
                  </m:oMath>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119565" y="5528605"/>
                <a:ext cx="4414781" cy="387414"/>
              </a:xfrm>
              <a:prstGeom prst="rect">
                <a:avLst/>
              </a:prstGeom>
              <a:blipFill rotWithShape="0">
                <a:blip r:embed="rId5"/>
                <a:stretch>
                  <a:fillRect l="-1243" t="-49206" b="-130159"/>
                </a:stretch>
              </a:blipFill>
            </p:spPr>
            <p:txBody>
              <a:bodyPr/>
              <a:lstStyle/>
              <a:p>
                <a:r>
                  <a:rPr lang="en-US">
                    <a:noFill/>
                  </a:rPr>
                  <a:t> </a:t>
                </a:r>
              </a:p>
            </p:txBody>
          </p:sp>
        </mc:Fallback>
      </mc:AlternateContent>
      <p:sp>
        <p:nvSpPr>
          <p:cNvPr id="9" name="TextBox 8"/>
          <p:cNvSpPr txBox="1"/>
          <p:nvPr/>
        </p:nvSpPr>
        <p:spPr>
          <a:xfrm>
            <a:off x="304800" y="937251"/>
            <a:ext cx="7543800" cy="369332"/>
          </a:xfrm>
          <a:prstGeom prst="rect">
            <a:avLst/>
          </a:prstGeom>
          <a:noFill/>
        </p:spPr>
        <p:txBody>
          <a:bodyPr wrap="square" rtlCol="0">
            <a:spAutoFit/>
          </a:bodyPr>
          <a:lstStyle/>
          <a:p>
            <a:r>
              <a:rPr lang="en-US" b="1" dirty="0" smtClean="0"/>
              <a:t>Example of what the critical values represent in a 95% confidence interval</a:t>
            </a:r>
            <a:endParaRPr lang="en-US" b="1" dirty="0"/>
          </a:p>
        </p:txBody>
      </p:sp>
      <mc:AlternateContent xmlns:mc="http://schemas.openxmlformats.org/markup-compatibility/2006" xmlns:a14="http://schemas.microsoft.com/office/drawing/2010/main">
        <mc:Choice Requires="a14">
          <p:sp>
            <p:nvSpPr>
              <p:cNvPr id="10" name="TextBox 9"/>
              <p:cNvSpPr txBox="1"/>
              <p:nvPr/>
            </p:nvSpPr>
            <p:spPr>
              <a:xfrm>
                <a:off x="5118409" y="1893970"/>
                <a:ext cx="2190750" cy="64633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=1 −0.95</m:t>
                      </m:r>
                    </m:oMath>
                  </m:oMathPara>
                </a14:m>
                <a:endParaRPr lang="en-US" b="0" i="1" dirty="0" smtClean="0">
                  <a:latin typeface="Cambria Math" panose="02040503050406030204" pitchFamily="18" charset="0"/>
                  <a:ea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 .05</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5118409" y="1893970"/>
                <a:ext cx="2190750" cy="646331"/>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5118409" y="1332859"/>
                <a:ext cx="2910549" cy="646331"/>
              </a:xfrm>
              <a:prstGeom prst="rect">
                <a:avLst/>
              </a:prstGeom>
              <a:noFill/>
            </p:spPr>
            <p:txBody>
              <a:bodyPr wrap="square" rtlCol="0">
                <a:spAutoFit/>
              </a:bodyPr>
              <a:lstStyle/>
              <a:p>
                <a14:m>
                  <m:oMath xmlns:m="http://schemas.openxmlformats.org/officeDocument/2006/math">
                    <m:r>
                      <a:rPr lang="en-US" i="1" smtClean="0">
                        <a:latin typeface="Cambria Math" panose="02040503050406030204" pitchFamily="18" charset="0"/>
                        <a:ea typeface="Cambria Math" panose="02040503050406030204" pitchFamily="18" charset="0"/>
                      </a:rPr>
                      <m:t>𝛼</m:t>
                    </m:r>
                  </m:oMath>
                </a14:m>
                <a:r>
                  <a:rPr lang="en-US" dirty="0" smtClean="0"/>
                  <a:t> represents the non-shaded area in the tails. </a:t>
                </a:r>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5118409" y="1332859"/>
                <a:ext cx="2910549" cy="646331"/>
              </a:xfrm>
              <a:prstGeom prst="rect">
                <a:avLst/>
              </a:prstGeom>
              <a:blipFill rotWithShape="0">
                <a:blip r:embed="rId7"/>
                <a:stretch>
                  <a:fillRect l="-1887" t="-5660" r="-2935" b="-14151"/>
                </a:stretch>
              </a:blipFill>
            </p:spPr>
            <p:txBody>
              <a:bodyPr/>
              <a:lstStyle/>
              <a:p>
                <a:r>
                  <a:rPr lang="en-US">
                    <a:noFill/>
                  </a:rPr>
                  <a:t> </a:t>
                </a:r>
              </a:p>
            </p:txBody>
          </p:sp>
        </mc:Fallback>
      </mc:AlternateContent>
      <p:sp>
        <p:nvSpPr>
          <p:cNvPr id="13" name="Oval 12"/>
          <p:cNvSpPr/>
          <p:nvPr/>
        </p:nvSpPr>
        <p:spPr>
          <a:xfrm>
            <a:off x="2819400" y="386066"/>
            <a:ext cx="685800" cy="42688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Right Brace 13"/>
          <p:cNvSpPr/>
          <p:nvPr/>
        </p:nvSpPr>
        <p:spPr>
          <a:xfrm>
            <a:off x="4094542" y="4495800"/>
            <a:ext cx="876776" cy="1420219"/>
          </a:xfrm>
          <a:prstGeom prst="rightBrac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solidFill>
                <a:srgbClr val="FF0000"/>
              </a:solidFill>
            </a:endParaRPr>
          </a:p>
        </p:txBody>
      </p:sp>
      <p:sp>
        <p:nvSpPr>
          <p:cNvPr id="15" name="TextBox 14"/>
          <p:cNvSpPr txBox="1"/>
          <p:nvPr/>
        </p:nvSpPr>
        <p:spPr>
          <a:xfrm>
            <a:off x="4971318" y="4689507"/>
            <a:ext cx="1854392" cy="923330"/>
          </a:xfrm>
          <a:prstGeom prst="rect">
            <a:avLst/>
          </a:prstGeom>
          <a:noFill/>
        </p:spPr>
        <p:txBody>
          <a:bodyPr wrap="square" rtlCol="0">
            <a:spAutoFit/>
          </a:bodyPr>
          <a:lstStyle/>
          <a:p>
            <a:r>
              <a:rPr lang="en-US" b="1" dirty="0" smtClean="0">
                <a:solidFill>
                  <a:srgbClr val="FF0000"/>
                </a:solidFill>
              </a:rPr>
              <a:t>critical values for typical confidence levels</a:t>
            </a:r>
            <a:endParaRPr lang="en-US" b="1" dirty="0">
              <a:solidFill>
                <a:srgbClr val="FF0000"/>
              </a:solidFill>
            </a:endParaRPr>
          </a:p>
        </p:txBody>
      </p:sp>
      <mc:AlternateContent xmlns:mc="http://schemas.openxmlformats.org/markup-compatibility/2006" xmlns:a14="http://schemas.microsoft.com/office/drawing/2010/main">
        <mc:Choice Requires="a14">
          <p:sp>
            <p:nvSpPr>
              <p:cNvPr id="16" name="TextBox 15"/>
              <p:cNvSpPr txBox="1"/>
              <p:nvPr/>
            </p:nvSpPr>
            <p:spPr>
              <a:xfrm>
                <a:off x="1752600" y="83980"/>
                <a:ext cx="5791200" cy="922176"/>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𝑋</m:t>
                          </m:r>
                        </m:e>
                      </m:acc>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𝑧</m:t>
                          </m:r>
                        </m:e>
                        <m:sub>
                          <m:f>
                            <m:fPr>
                              <m:type m:val="lin"/>
                              <m:ctrlPr>
                                <a:rPr lang="en-US" sz="2400" b="0" i="1" smtClean="0">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𝛼</m:t>
                              </m:r>
                            </m:num>
                            <m:den>
                              <m:r>
                                <a:rPr lang="en-US" sz="2400" b="0" i="1" smtClean="0">
                                  <a:latin typeface="Cambria Math" panose="02040503050406030204" pitchFamily="18" charset="0"/>
                                </a:rPr>
                                <m:t>2</m:t>
                              </m:r>
                            </m:den>
                          </m:f>
                        </m:sub>
                      </m:sSub>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𝜎</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𝑛</m:t>
                                  </m:r>
                                </m:e>
                              </m:rad>
                            </m:den>
                          </m:f>
                        </m:e>
                      </m:d>
                      <m:r>
                        <a:rPr lang="en-US" sz="2400" b="0" i="1" smtClean="0">
                          <a:latin typeface="Cambria Math" panose="02040503050406030204" pitchFamily="18" charset="0"/>
                        </a:rPr>
                        <m:t>&lt; </m:t>
                      </m:r>
                      <m:r>
                        <a:rPr lang="en-US" sz="2400" b="0" i="1" smtClean="0">
                          <a:latin typeface="Cambria Math" panose="02040503050406030204" pitchFamily="18" charset="0"/>
                          <a:ea typeface="Cambria Math" panose="02040503050406030204" pitchFamily="18" charset="0"/>
                        </a:rPr>
                        <m:t>𝜇</m:t>
                      </m:r>
                      <m:r>
                        <a:rPr lang="en-US" sz="2400" b="0" i="1" smtClean="0">
                          <a:latin typeface="Cambria Math" panose="02040503050406030204" pitchFamily="18" charset="0"/>
                        </a:rPr>
                        <m:t>&lt;</m:t>
                      </m:r>
                      <m:acc>
                        <m:accPr>
                          <m:chr m:val="̅"/>
                          <m:ctrlPr>
                            <a:rPr lang="en-US" sz="2400" i="1">
                              <a:latin typeface="Cambria Math" panose="02040503050406030204" pitchFamily="18" charset="0"/>
                            </a:rPr>
                          </m:ctrlPr>
                        </m:accPr>
                        <m:e>
                          <m:r>
                            <a:rPr lang="en-US" sz="2400" i="1">
                              <a:latin typeface="Cambria Math" panose="02040503050406030204" pitchFamily="18" charset="0"/>
                            </a:rPr>
                            <m:t>𝑋</m:t>
                          </m:r>
                        </m:e>
                      </m:acc>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𝑧</m:t>
                          </m:r>
                        </m:e>
                        <m:sub>
                          <m:f>
                            <m:fPr>
                              <m:type m:val="lin"/>
                              <m:ctrlPr>
                                <a:rPr lang="en-US" sz="2400" i="1">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𝛼</m:t>
                              </m:r>
                            </m:num>
                            <m:den>
                              <m:r>
                                <a:rPr lang="en-US" sz="2400" i="1">
                                  <a:latin typeface="Cambria Math" panose="02040503050406030204" pitchFamily="18" charset="0"/>
                                </a:rPr>
                                <m:t>2</m:t>
                              </m:r>
                            </m:den>
                          </m:f>
                        </m:sub>
                      </m:sSub>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𝜎</m:t>
                              </m:r>
                            </m:num>
                            <m:den>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𝑛</m:t>
                                  </m:r>
                                </m:e>
                              </m:rad>
                            </m:den>
                          </m:f>
                        </m:e>
                      </m:d>
                    </m:oMath>
                  </m:oMathPara>
                </a14:m>
                <a:endParaRPr lang="en-US"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1752600" y="83980"/>
                <a:ext cx="5791200" cy="922176"/>
              </a:xfrm>
              <a:prstGeom prst="rect">
                <a:avLst/>
              </a:prstGeom>
              <a:blipFill rotWithShape="0">
                <a:blip r:embed="rId8"/>
                <a:stretch>
                  <a:fillRect/>
                </a:stretch>
              </a:blipFill>
              <a:ln>
                <a:noFill/>
              </a:ln>
            </p:spPr>
            <p:txBody>
              <a:bodyPr/>
              <a:lstStyle/>
              <a:p>
                <a:r>
                  <a:rPr lang="en-US">
                    <a:noFill/>
                  </a:rPr>
                  <a:t> </a:t>
                </a:r>
              </a:p>
            </p:txBody>
          </p:sp>
        </mc:Fallback>
      </mc:AlternateContent>
      <p:sp>
        <p:nvSpPr>
          <p:cNvPr id="17" name="Oval 16"/>
          <p:cNvSpPr/>
          <p:nvPr/>
        </p:nvSpPr>
        <p:spPr>
          <a:xfrm>
            <a:off x="5689408" y="386066"/>
            <a:ext cx="685800" cy="42688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94677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3" grpId="0" animBg="1"/>
      <p:bldP spid="14" grpId="0" animBg="1"/>
      <p:bldP spid="15" grpId="0"/>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533400" y="1524000"/>
            <a:ext cx="8077200" cy="4572000"/>
          </a:xfrm>
        </p:spPr>
        <p:txBody>
          <a:bodyPr>
            <a:normAutofit fontScale="62500" lnSpcReduction="20000"/>
          </a:bodyPr>
          <a:lstStyle/>
          <a:p>
            <a:pPr marL="0" indent="0">
              <a:buFont typeface="Wingdings" pitchFamily="2" charset="2"/>
              <a:buNone/>
            </a:pPr>
            <a:r>
              <a:rPr lang="en-US" sz="2800" dirty="0" smtClean="0"/>
              <a:t>When you are computing a confidence interval for a population mean by using </a:t>
            </a:r>
            <a:r>
              <a:rPr lang="en-US" sz="2800" i="1" dirty="0" smtClean="0"/>
              <a:t>raw data, </a:t>
            </a:r>
            <a:r>
              <a:rPr lang="en-US" sz="2800" dirty="0" smtClean="0"/>
              <a:t>round the confidence level limits to one more decimal place than there was in the original raw data. </a:t>
            </a:r>
          </a:p>
          <a:p>
            <a:pPr marL="0" indent="0">
              <a:buFont typeface="Wingdings" pitchFamily="2" charset="2"/>
              <a:buNone/>
            </a:pPr>
            <a:endParaRPr lang="en-US" sz="1800" dirty="0" smtClean="0"/>
          </a:p>
          <a:p>
            <a:pPr marL="0" indent="0">
              <a:buFont typeface="Wingdings" pitchFamily="2" charset="2"/>
              <a:buNone/>
            </a:pPr>
            <a:r>
              <a:rPr lang="en-US" sz="2800" dirty="0" smtClean="0"/>
              <a:t>When you are given only the summary statistics, round the confidence interval limits to the same number of decimal places used for the sample statistics.</a:t>
            </a:r>
          </a:p>
          <a:p>
            <a:pPr marL="0" indent="0">
              <a:buFont typeface="Wingdings" pitchFamily="2" charset="2"/>
              <a:buNone/>
            </a:pPr>
            <a:endParaRPr lang="en-US" sz="2800" dirty="0"/>
          </a:p>
          <a:p>
            <a:pPr marL="0" indent="0">
              <a:buFont typeface="Wingdings" pitchFamily="2" charset="2"/>
              <a:buNone/>
            </a:pPr>
            <a:r>
              <a:rPr lang="en-US" sz="2800" dirty="0" smtClean="0"/>
              <a:t>Remember, these rules are not set in stone. Round using common sense. For example, if the data variable is in dollars, it would make sense to round to two decimal places. If the lower bound of the interval is a negative number, but the variable is weight of underweight babies born, then using a zero for the lower bound would make more sense. </a:t>
            </a:r>
          </a:p>
          <a:p>
            <a:pPr marL="0" indent="0">
              <a:buFont typeface="Wingdings" pitchFamily="2" charset="2"/>
              <a:buNone/>
            </a:pPr>
            <a:endParaRPr lang="en-US" sz="2800" b="1" u="sng" dirty="0">
              <a:solidFill>
                <a:srgbClr val="FF0000"/>
              </a:solidFill>
            </a:endParaRPr>
          </a:p>
          <a:p>
            <a:pPr marL="0" indent="0">
              <a:buFont typeface="Wingdings" pitchFamily="2" charset="2"/>
              <a:buNone/>
            </a:pPr>
            <a:r>
              <a:rPr lang="en-US" sz="2800" b="1" u="sng" dirty="0" smtClean="0">
                <a:solidFill>
                  <a:srgbClr val="FF0000"/>
                </a:solidFill>
              </a:rPr>
              <a:t>Round any intermediate computations to 4 decimal places (again, this is for consistency of homework results, not part of a statistics dogma).</a:t>
            </a:r>
          </a:p>
        </p:txBody>
      </p:sp>
      <p:sp>
        <p:nvSpPr>
          <p:cNvPr id="47107" name="Rectangle 4"/>
          <p:cNvSpPr>
            <a:spLocks noChangeArrowheads="1"/>
          </p:cNvSpPr>
          <p:nvPr/>
        </p:nvSpPr>
        <p:spPr bwMode="auto">
          <a:xfrm>
            <a:off x="457200" y="228600"/>
            <a:ext cx="822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sz="4000" dirty="0" smtClean="0">
                <a:solidFill>
                  <a:srgbClr val="000000"/>
                </a:solidFill>
              </a:rPr>
              <a:t>Rounding Rules for a Confidence Interval for a Mean</a:t>
            </a:r>
          </a:p>
        </p:txBody>
      </p:sp>
    </p:spTree>
    <p:extLst>
      <p:ext uri="{BB962C8B-B14F-4D97-AF65-F5344CB8AC3E}">
        <p14:creationId xmlns:p14="http://schemas.microsoft.com/office/powerpoint/2010/main" val="3313394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126" y="1908029"/>
            <a:ext cx="8498197" cy="461665"/>
          </a:xfrm>
          <a:prstGeom prst="rect">
            <a:avLst/>
          </a:prstGeom>
          <a:noFill/>
        </p:spPr>
        <p:txBody>
          <a:bodyPr wrap="square" rtlCol="0">
            <a:spAutoFit/>
          </a:bodyPr>
          <a:lstStyle/>
          <a:p>
            <a:r>
              <a:rPr lang="en-US" sz="2400" b="1" dirty="0" smtClean="0"/>
              <a:t>Using GeoGebra</a:t>
            </a:r>
            <a:endParaRPr lang="en-US" sz="2400" b="1" dirty="0"/>
          </a:p>
        </p:txBody>
      </p:sp>
      <p:sp>
        <p:nvSpPr>
          <p:cNvPr id="6" name="TextBox 5"/>
          <p:cNvSpPr txBox="1"/>
          <p:nvPr/>
        </p:nvSpPr>
        <p:spPr>
          <a:xfrm>
            <a:off x="177500" y="2273534"/>
            <a:ext cx="3623818" cy="1200329"/>
          </a:xfrm>
          <a:prstGeom prst="rect">
            <a:avLst/>
          </a:prstGeom>
          <a:noFill/>
        </p:spPr>
        <p:txBody>
          <a:bodyPr wrap="square" rtlCol="0">
            <a:spAutoFit/>
          </a:bodyPr>
          <a:lstStyle/>
          <a:p>
            <a:r>
              <a:rPr lang="en-US" dirty="0" smtClean="0">
                <a:solidFill>
                  <a:schemeClr val="bg1"/>
                </a:solidFill>
              </a:rPr>
              <a:t>Step 1: From the probability calculator, click the statistics tab and choose Z-Estimate of a mean.</a:t>
            </a:r>
            <a:endParaRPr lang="en-US" dirty="0">
              <a:solidFill>
                <a:schemeClr val="bg1"/>
              </a:solidFill>
            </a:endParaRPr>
          </a:p>
        </p:txBody>
      </p:sp>
      <p:sp>
        <p:nvSpPr>
          <p:cNvPr id="9" name="TextBox 8"/>
          <p:cNvSpPr txBox="1"/>
          <p:nvPr/>
        </p:nvSpPr>
        <p:spPr>
          <a:xfrm>
            <a:off x="4279462" y="1973692"/>
            <a:ext cx="1676400" cy="2862322"/>
          </a:xfrm>
          <a:prstGeom prst="rect">
            <a:avLst/>
          </a:prstGeom>
          <a:noFill/>
        </p:spPr>
        <p:txBody>
          <a:bodyPr wrap="square" rtlCol="0">
            <a:spAutoFit/>
          </a:bodyPr>
          <a:lstStyle/>
          <a:p>
            <a:r>
              <a:rPr lang="en-US" dirty="0" smtClean="0">
                <a:solidFill>
                  <a:schemeClr val="bg1"/>
                </a:solidFill>
              </a:rPr>
              <a:t>Step 2: Input the confidence level, sample mean, sample standard deviation and sample size.</a:t>
            </a:r>
            <a:endParaRPr lang="en-US" dirty="0">
              <a:solidFill>
                <a:schemeClr val="bg1"/>
              </a:solidFill>
            </a:endParaRPr>
          </a:p>
        </p:txBody>
      </p:sp>
      <p:sp>
        <p:nvSpPr>
          <p:cNvPr id="10" name="TextBox 9"/>
          <p:cNvSpPr txBox="1"/>
          <p:nvPr/>
        </p:nvSpPr>
        <p:spPr>
          <a:xfrm>
            <a:off x="4279834" y="4793446"/>
            <a:ext cx="1751574" cy="1200329"/>
          </a:xfrm>
          <a:prstGeom prst="rect">
            <a:avLst/>
          </a:prstGeom>
          <a:noFill/>
        </p:spPr>
        <p:txBody>
          <a:bodyPr wrap="square" rtlCol="0">
            <a:spAutoFit/>
          </a:bodyPr>
          <a:lstStyle/>
          <a:p>
            <a:r>
              <a:rPr lang="en-US" dirty="0" smtClean="0">
                <a:solidFill>
                  <a:schemeClr val="bg1"/>
                </a:solidFill>
              </a:rPr>
              <a:t>Step 3: Press enter and scroll down to your results.</a:t>
            </a:r>
            <a:endParaRPr lang="en-US" dirty="0">
              <a:solidFill>
                <a:schemeClr val="bg1"/>
              </a:solidFill>
            </a:endParaRPr>
          </a:p>
        </p:txBody>
      </p:sp>
      <p:sp>
        <p:nvSpPr>
          <p:cNvPr id="11" name="Rectangle 10"/>
          <p:cNvSpPr/>
          <p:nvPr/>
        </p:nvSpPr>
        <p:spPr>
          <a:xfrm>
            <a:off x="12539" y="76200"/>
            <a:ext cx="6340852" cy="2031325"/>
          </a:xfrm>
          <a:prstGeom prst="rect">
            <a:avLst/>
          </a:prstGeom>
        </p:spPr>
        <p:txBody>
          <a:bodyPr wrap="square">
            <a:spAutoFit/>
          </a:bodyPr>
          <a:lstStyle/>
          <a:p>
            <a:r>
              <a:rPr lang="en-US" dirty="0" smtClean="0">
                <a:solidFill>
                  <a:schemeClr val="bg1"/>
                </a:solidFill>
                <a:effectLst/>
              </a:rPr>
              <a:t>Example: </a:t>
            </a:r>
            <a:r>
              <a:rPr lang="en-US" dirty="0">
                <a:solidFill>
                  <a:schemeClr val="bg1"/>
                </a:solidFill>
              </a:rPr>
              <a:t>	</a:t>
            </a:r>
            <a:r>
              <a:rPr lang="en-US" b="1" dirty="0" smtClean="0">
                <a:solidFill>
                  <a:schemeClr val="bg1"/>
                </a:solidFill>
              </a:rPr>
              <a:t>Days </a:t>
            </a:r>
            <a:r>
              <a:rPr lang="en-US" b="1" dirty="0">
                <a:solidFill>
                  <a:schemeClr val="bg1"/>
                </a:solidFill>
              </a:rPr>
              <a:t>It Takes to Sell </a:t>
            </a:r>
            <a:r>
              <a:rPr lang="en-US" b="1" dirty="0" smtClean="0">
                <a:solidFill>
                  <a:schemeClr val="bg1"/>
                </a:solidFill>
              </a:rPr>
              <a:t>a Geo Metro</a:t>
            </a:r>
            <a:endParaRPr lang="en-US" b="1" dirty="0">
              <a:solidFill>
                <a:schemeClr val="bg1"/>
              </a:solidFill>
            </a:endParaRPr>
          </a:p>
          <a:p>
            <a:r>
              <a:rPr lang="en-US" dirty="0">
                <a:solidFill>
                  <a:schemeClr val="bg1"/>
                </a:solidFill>
              </a:rPr>
              <a:t>A researcher wishes to estimate the number of days it takes an automobile dealer to sell a Chevrolet </a:t>
            </a:r>
            <a:r>
              <a:rPr lang="en-US" dirty="0" smtClean="0">
                <a:solidFill>
                  <a:schemeClr val="bg1"/>
                </a:solidFill>
              </a:rPr>
              <a:t>Geo Metro. </a:t>
            </a:r>
            <a:r>
              <a:rPr lang="en-US" dirty="0">
                <a:solidFill>
                  <a:schemeClr val="bg1"/>
                </a:solidFill>
              </a:rPr>
              <a:t>A random sample of 50 cars had a mean time on the dealer's lot of 54 days. Assume the population standard deviation to be </a:t>
            </a:r>
            <a:r>
              <a:rPr lang="en-US" dirty="0" smtClean="0">
                <a:solidFill>
                  <a:schemeClr val="bg1"/>
                </a:solidFill>
              </a:rPr>
              <a:t>6 </a:t>
            </a:r>
            <a:r>
              <a:rPr lang="en-US" dirty="0">
                <a:solidFill>
                  <a:schemeClr val="bg1"/>
                </a:solidFill>
              </a:rPr>
              <a:t>days. Find the 95% confidence interval of the population mean</a:t>
            </a:r>
            <a:r>
              <a:rPr lang="en-US" dirty="0"/>
              <a:t>.</a:t>
            </a:r>
          </a:p>
        </p:txBody>
      </p:sp>
      <p:pic>
        <p:nvPicPr>
          <p:cNvPr id="13" name="Picture 12"/>
          <p:cNvPicPr>
            <a:picLocks noChangeAspect="1"/>
          </p:cNvPicPr>
          <p:nvPr/>
        </p:nvPicPr>
        <p:blipFill rotWithShape="1">
          <a:blip r:embed="rId2"/>
          <a:srcRect r="24400" b="43333"/>
          <a:stretch/>
        </p:blipFill>
        <p:spPr>
          <a:xfrm>
            <a:off x="152400" y="3506993"/>
            <a:ext cx="3600450" cy="3238500"/>
          </a:xfrm>
          <a:prstGeom prst="rect">
            <a:avLst/>
          </a:prstGeom>
        </p:spPr>
      </p:pic>
      <p:pic>
        <p:nvPicPr>
          <p:cNvPr id="14" name="Picture 13"/>
          <p:cNvPicPr>
            <a:picLocks noChangeAspect="1"/>
          </p:cNvPicPr>
          <p:nvPr/>
        </p:nvPicPr>
        <p:blipFill>
          <a:blip r:embed="rId3"/>
          <a:stretch>
            <a:fillRect/>
          </a:stretch>
        </p:blipFill>
        <p:spPr>
          <a:xfrm>
            <a:off x="6369235" y="1793558"/>
            <a:ext cx="1914332" cy="1930419"/>
          </a:xfrm>
          <a:prstGeom prst="rect">
            <a:avLst/>
          </a:prstGeom>
        </p:spPr>
      </p:pic>
      <p:pic>
        <p:nvPicPr>
          <p:cNvPr id="15" name="Picture 14"/>
          <p:cNvPicPr>
            <a:picLocks noChangeAspect="1"/>
          </p:cNvPicPr>
          <p:nvPr/>
        </p:nvPicPr>
        <p:blipFill>
          <a:blip r:embed="rId4"/>
          <a:stretch>
            <a:fillRect/>
          </a:stretch>
        </p:blipFill>
        <p:spPr>
          <a:xfrm>
            <a:off x="6353391" y="3936691"/>
            <a:ext cx="2044453" cy="2087952"/>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4352" y="72768"/>
            <a:ext cx="2473502" cy="1558306"/>
          </a:xfrm>
          <a:prstGeom prst="rect">
            <a:avLst/>
          </a:prstGeom>
        </p:spPr>
      </p:pic>
    </p:spTree>
    <p:extLst>
      <p:ext uri="{BB962C8B-B14F-4D97-AF65-F5344CB8AC3E}">
        <p14:creationId xmlns:p14="http://schemas.microsoft.com/office/powerpoint/2010/main" val="413909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1768</TotalTime>
  <Words>1431</Words>
  <Application>Microsoft Office PowerPoint</Application>
  <PresentationFormat>On-screen Show (4:3)</PresentationFormat>
  <Paragraphs>122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Century Gothic</vt:lpstr>
      <vt:lpstr>Times New Roman</vt:lpstr>
      <vt:lpstr>Wingdings</vt:lpstr>
      <vt:lpstr>Wingdings 3</vt:lpstr>
      <vt:lpstr>Slice</vt:lpstr>
      <vt:lpstr> Chapter 8  Confidence Intervals  Part A when the  Population Standard Deviation  is Known</vt:lpstr>
      <vt:lpstr>What Will I Learn in Chapter 8 part A? </vt:lpstr>
      <vt:lpstr>Making estimations based on samples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Estimation as a Type of Inference</vt:lpstr>
      <vt:lpstr>Let’s Explore the Visual on page 250 of your textbook regarding sample size</vt:lpstr>
      <vt:lpstr>Using the margin of error to determine how big a sample size n should be</vt:lpstr>
    </vt:vector>
  </TitlesOfParts>
  <Company>Heritage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 Confidence Intervals</dc:title>
  <dc:creator>mansfield_j1</dc:creator>
  <cp:lastModifiedBy>Wiley, Tamera</cp:lastModifiedBy>
  <cp:revision>123</cp:revision>
  <cp:lastPrinted>2017-10-17T20:40:01Z</cp:lastPrinted>
  <dcterms:created xsi:type="dcterms:W3CDTF">2015-03-12T15:25:24Z</dcterms:created>
  <dcterms:modified xsi:type="dcterms:W3CDTF">2019-03-18T17:57:03Z</dcterms:modified>
</cp:coreProperties>
</file>